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81" r:id="rId4"/>
    <p:sldId id="259" r:id="rId5"/>
    <p:sldId id="325" r:id="rId6"/>
    <p:sldId id="324" r:id="rId7"/>
    <p:sldId id="337" r:id="rId8"/>
    <p:sldId id="351" r:id="rId9"/>
    <p:sldId id="305" r:id="rId10"/>
    <p:sldId id="352" r:id="rId11"/>
    <p:sldId id="274" r:id="rId12"/>
    <p:sldId id="294" r:id="rId13"/>
    <p:sldId id="261" r:id="rId14"/>
    <p:sldId id="272" r:id="rId15"/>
    <p:sldId id="339" r:id="rId16"/>
    <p:sldId id="350" r:id="rId17"/>
    <p:sldId id="344" r:id="rId18"/>
    <p:sldId id="341" r:id="rId19"/>
    <p:sldId id="345" r:id="rId20"/>
    <p:sldId id="340" r:id="rId21"/>
    <p:sldId id="268" r:id="rId22"/>
    <p:sldId id="313" r:id="rId23"/>
    <p:sldId id="333" r:id="rId24"/>
    <p:sldId id="332" r:id="rId25"/>
    <p:sldId id="286" r:id="rId26"/>
    <p:sldId id="322" r:id="rId27"/>
    <p:sldId id="314" r:id="rId28"/>
  </p:sldIdLst>
  <p:sldSz cx="9144000" cy="6858000" type="screen4x3"/>
  <p:notesSz cx="6797675" cy="987425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25FFFF"/>
    <a:srgbClr val="FFFFCC"/>
    <a:srgbClr val="FFFF00"/>
    <a:srgbClr val="CC0066"/>
    <a:srgbClr val="66FF66"/>
    <a:srgbClr val="FF9900"/>
    <a:srgbClr val="66FF33"/>
    <a:srgbClr val="9A0E4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250" autoAdjust="0"/>
    <p:restoredTop sz="96437" autoAdjust="0"/>
  </p:normalViewPr>
  <p:slideViewPr>
    <p:cSldViewPr>
      <p:cViewPr>
        <p:scale>
          <a:sx n="100" d="100"/>
          <a:sy n="100" d="100"/>
        </p:scale>
        <p:origin x="-98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Relationship Id="rId4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image" Target="../media/image10.jpeg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avina\&#1056;&#1072;&#1073;&#1086;&#1095;&#1080;&#1081;%20&#1089;&#1090;&#1086;&#1083;\&#1071;&#1085;&#1072;%20&#1057;&#1072;&#1074;&#1080;&#1085;&#1072;\&#1057;&#1072;&#1074;&#1080;&#1085;&#1072;%20(&#1088;&#1072;&#1073;&#1086;&#1090;&#1072;)\&#1057;&#1051;&#1040;&#1049;&#1044;&#1067;%202013\&#1048;&#1089;&#1093;&#1086;&#1076;&#1085;&#1080;&#1082;&#1080;%20&#1076;&#1083;&#1103;%20&#1089;&#1083;&#1072;&#1081;&#1076;&#1086;&#1074;%20(&#1090;&#1072;&#1073;&#1083;&#1080;&#1094;&#1099;)%202014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8836152425391373E-2"/>
          <c:y val="3.644329394650412E-2"/>
          <c:w val="0.63101341498979824"/>
          <c:h val="0.84317326500460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Лист1!$B$2:$B$3</c:f>
              <c:numCache>
                <c:formatCode>_-* #,##0.0_р_._-;\-* #,##0.0_р_._-;_-* "-"??_р_._-;_-@_-</c:formatCode>
                <c:ptCount val="2"/>
                <c:pt idx="0">
                  <c:v>835.3</c:v>
                </c:pt>
                <c:pt idx="1">
                  <c:v>661.7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2B-40C2-BFBC-B6B9A8E1B01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FF99F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Лист1!$C$2:$C$3</c:f>
              <c:numCache>
                <c:formatCode>_-* #,##0.0_р_._-;\-* #,##0.0_р_._-;_-* "-"??_р_._-;_-@_-</c:formatCode>
                <c:ptCount val="2"/>
                <c:pt idx="0">
                  <c:v>752.8</c:v>
                </c:pt>
                <c:pt idx="1">
                  <c:v>760.7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E2B-40C2-BFBC-B6B9A8E1B01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источник финансирования дефицита бюджета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Лист1!$D$2:$D$3</c:f>
              <c:numCache>
                <c:formatCode>_-* #,##0.0_р_._-;\-* #,##0.0_р_._-;_-* "-"??_р_._-;_-@_-</c:formatCode>
                <c:ptCount val="2"/>
                <c:pt idx="0">
                  <c:v>82.5</c:v>
                </c:pt>
                <c:pt idx="1">
                  <c:v>-99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E2B-40C2-BFBC-B6B9A8E1B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7799552"/>
        <c:axId val="7801088"/>
        <c:axId val="0"/>
      </c:bar3DChart>
      <c:catAx>
        <c:axId val="7799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801088"/>
        <c:crosses val="autoZero"/>
        <c:auto val="1"/>
        <c:lblAlgn val="ctr"/>
        <c:lblOffset val="100"/>
        <c:noMultiLvlLbl val="0"/>
      </c:catAx>
      <c:valAx>
        <c:axId val="78010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7799552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2519369106639464"/>
          <c:y val="0.68225237369373182"/>
          <c:w val="0.27480630893360825"/>
          <c:h val="0.3089428702797660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060072178477688"/>
          <c:y val="0.10228125000000002"/>
          <c:w val="0.52169619422572178"/>
          <c:h val="0.694060285433070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Государственная пошлина</c:v>
                </c:pt>
                <c:pt idx="1">
                  <c:v>Патентная система налогообложения</c:v>
                </c:pt>
                <c:pt idx="2">
                  <c:v>Единый сельскохозяйственный налог</c:v>
                </c:pt>
                <c:pt idx="3">
                  <c:v>Единый налог на вмененный доход</c:v>
                </c:pt>
                <c:pt idx="4">
                  <c:v>Акцизы</c:v>
                </c:pt>
                <c:pt idx="5">
                  <c:v>Налог на доходы физических лиц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</c:v>
                </c:pt>
                <c:pt idx="1">
                  <c:v>0.1</c:v>
                </c:pt>
                <c:pt idx="2">
                  <c:v>1.7</c:v>
                </c:pt>
                <c:pt idx="3">
                  <c:v>8.1</c:v>
                </c:pt>
                <c:pt idx="4">
                  <c:v>7.3</c:v>
                </c:pt>
                <c:pt idx="5">
                  <c:v>118.5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8C4-4453-935C-541EAF43F82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Государственная пошлина</c:v>
                </c:pt>
                <c:pt idx="1">
                  <c:v>Патентная система налогообложения</c:v>
                </c:pt>
                <c:pt idx="2">
                  <c:v>Единый сельскохозяйственный налог</c:v>
                </c:pt>
                <c:pt idx="3">
                  <c:v>Единый налог на вмененный доход</c:v>
                </c:pt>
                <c:pt idx="4">
                  <c:v>Акцизы</c:v>
                </c:pt>
                <c:pt idx="5">
                  <c:v>Налог на доходы физических лиц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2.1</c:v>
                </c:pt>
                <c:pt idx="1">
                  <c:v>0.1</c:v>
                </c:pt>
                <c:pt idx="2">
                  <c:v>2.2999999999999998</c:v>
                </c:pt>
                <c:pt idx="3">
                  <c:v>10.4</c:v>
                </c:pt>
                <c:pt idx="5">
                  <c:v>131.1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8C4-4453-935C-541EAF43F8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920640"/>
        <c:axId val="7926528"/>
      </c:barChart>
      <c:catAx>
        <c:axId val="7920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926528"/>
        <c:crosses val="autoZero"/>
        <c:auto val="1"/>
        <c:lblAlgn val="ctr"/>
        <c:lblOffset val="100"/>
        <c:noMultiLvlLbl val="0"/>
      </c:catAx>
      <c:valAx>
        <c:axId val="79265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92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kumimoji="0" lang="ru-RU" sz="1862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</a:rPr>
              <a:t>Млн. руб. 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1790123456790126E-2"/>
                  <c:y val="9.5300390837768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FABC-499C-91AC-A23C19BEC7A0}"/>
                </c:ext>
              </c:extLst>
            </c:dLbl>
            <c:dLbl>
              <c:idx val="1"/>
              <c:layout>
                <c:manualLayout>
                  <c:x val="8.6419753086419693E-2"/>
                  <c:y val="0.11250394182346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FABC-499C-91AC-A23C19BEC7A0}"/>
                </c:ext>
              </c:extLst>
            </c:dLbl>
            <c:dLbl>
              <c:idx val="2"/>
              <c:layout>
                <c:manualLayout>
                  <c:x val="8.1790123456790015E-2"/>
                  <c:y val="0.118826531099792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FABC-499C-91AC-A23C19BEC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119.4</c:v>
                </c:pt>
                <c:pt idx="1">
                  <c:v>146.1</c:v>
                </c:pt>
                <c:pt idx="2">
                  <c:v>137.80000000000001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ABC-499C-91AC-A23C19BEC7A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0987654320987595E-2"/>
                  <c:y val="4.9845671638938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FABC-499C-91AC-A23C19BEC7A0}"/>
                </c:ext>
              </c:extLst>
            </c:dLbl>
            <c:dLbl>
              <c:idx val="1"/>
              <c:layout>
                <c:manualLayout>
                  <c:x val="6.6358024691358028E-2"/>
                  <c:y val="1.7546991313654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ABC-499C-91AC-A23C19BEC7A0}"/>
                </c:ext>
              </c:extLst>
            </c:dLbl>
            <c:dLbl>
              <c:idx val="2"/>
              <c:layout>
                <c:manualLayout>
                  <c:x val="6.790123456790112E-2"/>
                  <c:y val="3.0618364597169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ABC-499C-91AC-A23C19BEC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1">
                          <a:shade val="95000"/>
                          <a:satMod val="10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24.1</c:v>
                </c:pt>
                <c:pt idx="1">
                  <c:v>22.5</c:v>
                </c:pt>
                <c:pt idx="2">
                  <c:v>19.8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ABC-499C-91AC-A23C19BEC7A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1790123456790181E-2"/>
                  <c:y val="8.31156172656645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ABC-499C-91AC-A23C19BEC7A0}"/>
                </c:ext>
              </c:extLst>
            </c:dLbl>
            <c:dLbl>
              <c:idx val="1"/>
              <c:layout>
                <c:manualLayout>
                  <c:x val="7.716049382716049E-2"/>
                  <c:y val="4.7818284327309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ABC-499C-91AC-A23C19BEC7A0}"/>
                </c:ext>
              </c:extLst>
            </c:dLbl>
            <c:dLbl>
              <c:idx val="2"/>
              <c:layout>
                <c:manualLayout>
                  <c:x val="8.3333333333333329E-2"/>
                  <c:y val="3.0689269639836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ABC-499C-91AC-A23C19BEC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487.3</c:v>
                </c:pt>
                <c:pt idx="1">
                  <c:v>666.8</c:v>
                </c:pt>
                <c:pt idx="2">
                  <c:v>504.2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ABC-499C-91AC-A23C19BEC7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14273536"/>
        <c:axId val="14279424"/>
        <c:axId val="7976256"/>
      </c:bar3DChart>
      <c:catAx>
        <c:axId val="1427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279424"/>
        <c:crosses val="autoZero"/>
        <c:auto val="1"/>
        <c:lblAlgn val="ctr"/>
        <c:lblOffset val="100"/>
        <c:noMultiLvlLbl val="0"/>
      </c:catAx>
      <c:valAx>
        <c:axId val="1427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273536"/>
        <c:crosses val="autoZero"/>
        <c:crossBetween val="between"/>
      </c:valAx>
      <c:serAx>
        <c:axId val="797625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279424"/>
        <c:crosses val="autoZero"/>
      </c:ser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0740971478228558"/>
          <c:y val="2.716030900927089E-2"/>
          <c:w val="0.42627937263837357"/>
          <c:h val="0.85018416322626356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13"/>
              <c:layout>
                <c:manualLayout>
                  <c:x val="-1.4668128397635344E-3"/>
                  <c:y val="-2.46931341966176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38D-49BA-989F-8B3EC2E201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FFFF99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Средства массовой информации</c:v>
                </c:pt>
                <c:pt idx="1">
                  <c:v>Физическая культура и спорт</c:v>
                </c:pt>
                <c:pt idx="2">
                  <c:v>Культура и кинематография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Общегосударственные вопросы</c:v>
                </c:pt>
                <c:pt idx="5">
                  <c:v>Межбюджетные трансферты общего характера бюджетам субъектов РФ и муниципальных образований</c:v>
                </c:pt>
                <c:pt idx="6">
                  <c:v>Жилищно-коммунальное хозяйство</c:v>
                </c:pt>
                <c:pt idx="7">
                  <c:v>Образование</c:v>
                </c:pt>
                <c:pt idx="8">
                  <c:v>Социальная политика</c:v>
                </c:pt>
                <c:pt idx="9">
                  <c:v>Национальная экономика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1.7</c:v>
                </c:pt>
                <c:pt idx="1">
                  <c:v>0.7</c:v>
                </c:pt>
                <c:pt idx="2">
                  <c:v>14.5</c:v>
                </c:pt>
                <c:pt idx="3">
                  <c:v>1.3</c:v>
                </c:pt>
                <c:pt idx="4">
                  <c:v>55.1</c:v>
                </c:pt>
                <c:pt idx="5">
                  <c:v>64</c:v>
                </c:pt>
                <c:pt idx="6">
                  <c:v>123.8</c:v>
                </c:pt>
                <c:pt idx="7">
                  <c:v>393.8</c:v>
                </c:pt>
                <c:pt idx="8">
                  <c:v>55.4</c:v>
                </c:pt>
                <c:pt idx="9">
                  <c:v>42.7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38D-49BA-989F-8B3EC2E201E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3"/>
              <c:layout>
                <c:manualLayout>
                  <c:x val="1.4668128397635344E-3"/>
                  <c:y val="-7.40735700252837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38D-49BA-989F-8B3EC2E201ED}"/>
                </c:ext>
              </c:extLst>
            </c:dLbl>
            <c:dLbl>
              <c:idx val="9"/>
              <c:layout>
                <c:manualLayout>
                  <c:x val="1.4668128397635344E-3"/>
                  <c:y val="-1.2345595004214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38D-49BA-989F-8B3EC2E201ED}"/>
                </c:ext>
              </c:extLst>
            </c:dLbl>
            <c:dLbl>
              <c:idx val="13"/>
              <c:layout>
                <c:manualLayout>
                  <c:x val="0"/>
                  <c:y val="-2.4691190008428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38D-49BA-989F-8B3EC2E201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25FFF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Средства массовой информации</c:v>
                </c:pt>
                <c:pt idx="1">
                  <c:v>Физическая культура и спорт</c:v>
                </c:pt>
                <c:pt idx="2">
                  <c:v>Культура и кинематография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Общегосударственные вопросы</c:v>
                </c:pt>
                <c:pt idx="5">
                  <c:v>Межбюджетные трансферты общего характера бюджетам субъектов РФ и муниципальных образований</c:v>
                </c:pt>
                <c:pt idx="6">
                  <c:v>Жилищно-коммунальное хозяйство</c:v>
                </c:pt>
                <c:pt idx="7">
                  <c:v>Образование</c:v>
                </c:pt>
                <c:pt idx="8">
                  <c:v>Социальная политика</c:v>
                </c:pt>
                <c:pt idx="9">
                  <c:v>Национальная экономика</c:v>
                </c:pt>
              </c:strCache>
            </c:strRef>
          </c:cat>
          <c:val>
            <c:numRef>
              <c:f>Лист1!$C$2:$C$11</c:f>
              <c:numCache>
                <c:formatCode>0.0</c:formatCode>
                <c:ptCount val="10"/>
                <c:pt idx="0">
                  <c:v>1.4</c:v>
                </c:pt>
                <c:pt idx="1">
                  <c:v>0.8</c:v>
                </c:pt>
                <c:pt idx="2">
                  <c:v>35.5</c:v>
                </c:pt>
                <c:pt idx="3">
                  <c:v>2.2000000000000002</c:v>
                </c:pt>
                <c:pt idx="4">
                  <c:v>55.6</c:v>
                </c:pt>
                <c:pt idx="5">
                  <c:v>69.2</c:v>
                </c:pt>
                <c:pt idx="6">
                  <c:v>149.4</c:v>
                </c:pt>
                <c:pt idx="7">
                  <c:v>385.1</c:v>
                </c:pt>
                <c:pt idx="8">
                  <c:v>42</c:v>
                </c:pt>
                <c:pt idx="9">
                  <c:v>19.5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D38D-49BA-989F-8B3EC2E201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5135104"/>
        <c:axId val="15136640"/>
        <c:axId val="0"/>
      </c:bar3DChart>
      <c:catAx>
        <c:axId val="151351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100" b="1" kern="1200" baseline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136640"/>
        <c:crosses val="autoZero"/>
        <c:auto val="0"/>
        <c:lblAlgn val="ctr"/>
        <c:lblOffset val="100"/>
        <c:noMultiLvlLbl val="0"/>
      </c:catAx>
      <c:valAx>
        <c:axId val="15136640"/>
        <c:scaling>
          <c:orientation val="minMax"/>
        </c:scaling>
        <c:delete val="0"/>
        <c:axPos val="b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13510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spPr>
    <a:effectLst>
      <a:innerShdw blurRad="114300">
        <a:prstClr val="black"/>
      </a:innerShd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dirty="0"/>
              <a:t>млн. рублей</a:t>
            </a:r>
          </a:p>
        </c:rich>
      </c:tx>
      <c:layout>
        <c:manualLayout>
          <c:xMode val="edge"/>
          <c:yMode val="edge"/>
          <c:x val="2.2518381689744481E-2"/>
          <c:y val="0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млн. рублей</c:v>
                </c:pt>
              </c:strCache>
            </c:strRef>
          </c:tx>
          <c:dPt>
            <c:idx val="0"/>
            <c:bubble3D val="0"/>
            <c:spPr>
              <a:solidFill>
                <a:srgbClr val="14DDF8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9F6-46C3-86C5-A2F5A4082B4A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9F6-46C3-86C5-A2F5A4082B4A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9F6-46C3-86C5-A2F5A4082B4A}"/>
              </c:ext>
            </c:extLst>
          </c:dPt>
          <c:dPt>
            <c:idx val="3"/>
            <c:bubble3D val="0"/>
            <c:spPr>
              <a:solidFill>
                <a:srgbClr val="EF1DD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9F6-46C3-86C5-A2F5A4082B4A}"/>
              </c:ext>
            </c:extLst>
          </c:dPt>
          <c:dLbls>
            <c:dLbl>
              <c:idx val="0"/>
              <c:layout>
                <c:manualLayout>
                  <c:x val="-0.16608938214652999"/>
                  <c:y val="-0.3764705365693262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9F6-46C3-86C5-A2F5A4082B4A}"/>
                </c:ext>
              </c:extLst>
            </c:dLbl>
            <c:dLbl>
              <c:idx val="1"/>
              <c:layout>
                <c:manualLayout>
                  <c:x val="-0.19461140494555837"/>
                  <c:y val="-6.97167660313568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9F6-46C3-86C5-A2F5A4082B4A}"/>
                </c:ext>
              </c:extLst>
            </c:dLbl>
            <c:dLbl>
              <c:idx val="2"/>
              <c:layout>
                <c:manualLayout>
                  <c:x val="9.2271878970294451E-3"/>
                  <c:y val="-8.36603937130851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9F6-46C3-86C5-A2F5A4082B4A}"/>
                </c:ext>
              </c:extLst>
            </c:dLbl>
            <c:dLbl>
              <c:idx val="3"/>
              <c:layout>
                <c:manualLayout>
                  <c:x val="9.5347608269304135E-2"/>
                  <c:y val="-6.97167660313568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9F6-46C3-86C5-A2F5A4082B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МБТ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3909.8</c:v>
                </c:pt>
                <c:pt idx="1">
                  <c:v>16.3</c:v>
                </c:pt>
                <c:pt idx="2">
                  <c:v>33.5</c:v>
                </c:pt>
                <c:pt idx="3">
                  <c:v>21.1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9F6-46C3-86C5-A2F5A4082B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85"/>
      <c:rAngAx val="0"/>
      <c:perspective val="7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9679856343471013E-2"/>
          <c:y val="1.3888791679498321E-2"/>
          <c:w val="0.80271792855737412"/>
          <c:h val="0.8754798741566158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895-4467-A73C-0846382C12D2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895-4467-A73C-0846382C12D2}"/>
              </c:ext>
            </c:extLst>
          </c:dPt>
          <c:dPt>
            <c:idx val="2"/>
            <c:bubble3D val="0"/>
            <c:explosion val="12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895-4467-A73C-0846382C12D2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895-4467-A73C-0846382C12D2}"/>
              </c:ext>
            </c:extLst>
          </c:dPt>
          <c:dLbls>
            <c:dLbl>
              <c:idx val="1"/>
              <c:layout>
                <c:manualLayout>
                  <c:x val="2.7801230237608682E-2"/>
                  <c:y val="-0.207218750573202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895-4467-A73C-0846382C12D2}"/>
                </c:ext>
              </c:extLst>
            </c:dLbl>
            <c:dLbl>
              <c:idx val="2"/>
              <c:layout>
                <c:manualLayout>
                  <c:x val="0.10800704307031472"/>
                  <c:y val="8.1298130715710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895-4467-A73C-0846382C12D2}"/>
                </c:ext>
              </c:extLst>
            </c:dLbl>
            <c:dLbl>
              <c:idx val="3"/>
              <c:layout>
                <c:manualLayout>
                  <c:x val="-5.9795307019474025E-2"/>
                  <c:y val="-5.11987245269831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895-4467-A73C-0846382C12D2}"/>
                </c:ext>
              </c:extLst>
            </c:dLbl>
            <c:dLbl>
              <c:idx val="4"/>
              <c:layout>
                <c:manualLayout>
                  <c:x val="2.3398911343702568E-2"/>
                  <c:y val="-7.7861101644928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895-4467-A73C-0846382C12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Деятельность учреждений социальной защиты и социального обслуживания населения</c:v>
                </c:pt>
                <c:pt idx="1">
                  <c:v>Поддержка семьи и детей</c:v>
                </c:pt>
                <c:pt idx="2">
                  <c:v>Социальная поддержка ветеранов и других граждан</c:v>
                </c:pt>
                <c:pt idx="3">
                  <c:v>Реабилитация и обеспечение жизнедеятельности инвалидов</c:v>
                </c:pt>
                <c:pt idx="4">
                  <c:v>Достижение целей и задач государственной программы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1510.4</c:v>
                </c:pt>
                <c:pt idx="1">
                  <c:v>1503.6</c:v>
                </c:pt>
                <c:pt idx="2">
                  <c:v>4944.5</c:v>
                </c:pt>
                <c:pt idx="3">
                  <c:v>301.8</c:v>
                </c:pt>
                <c:pt idx="4">
                  <c:v>55.1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895-4467-A73C-0846382C12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9.6113876348603702E-2"/>
          <c:y val="0.62187249903702368"/>
          <c:w val="0.80299059679051965"/>
          <c:h val="0.37812750096297992"/>
        </c:manualLayout>
      </c:layout>
      <c:overlay val="0"/>
      <c:spPr>
        <a:blipFill>
          <a:blip xmlns:r="http://schemas.openxmlformats.org/officeDocument/2006/relationships" r:embed="rId1"/>
          <a:tile tx="0" ty="0" sx="100000" sy="100000" flip="none" algn="tl"/>
        </a:blipFill>
      </c:spPr>
      <c:txPr>
        <a:bodyPr/>
        <a:lstStyle/>
        <a:p>
          <a:pPr>
            <a:defRPr sz="12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954022988506023E-2"/>
          <c:y val="1.7204180661056025E-2"/>
          <c:w val="0.90804597701149914"/>
          <c:h val="0.936918004242794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'на 1 жителя'!$A$10:$B$10</c:f>
              <c:strCache>
                <c:ptCount val="1"/>
                <c:pt idx="0">
                  <c:v>6 Еврейская АО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3.4923769325072608E-2"/>
                  <c:y val="-7.766558591940778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6B2-4BEB-B1E3-DA1E9115C9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жителя'!$C$10:$S$10</c:f>
              <c:numCache>
                <c:formatCode>#,##0.0_ ;\-#,##0.0\ </c:formatCode>
                <c:ptCount val="1"/>
                <c:pt idx="0">
                  <c:v>34.32812067910767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6B2-4BEB-B1E3-DA1E9115C970}"/>
            </c:ext>
          </c:extLst>
        </c:ser>
        <c:ser>
          <c:idx val="1"/>
          <c:order val="1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6B2-4BEB-B1E3-DA1E9115C970}"/>
            </c:ext>
          </c:extLst>
        </c:ser>
        <c:ser>
          <c:idx val="2"/>
          <c:order val="2"/>
          <c:tx>
            <c:strRef>
              <c:f>'на 1 жителя'!$A$11:$B$11</c:f>
              <c:strCache>
                <c:ptCount val="1"/>
                <c:pt idx="0">
                  <c:v>9 Приморский край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жителя'!$C$11:$S$11</c:f>
              <c:numCache>
                <c:formatCode>#,##0.0_ ;\-#,##0.0\ </c:formatCode>
                <c:ptCount val="1"/>
                <c:pt idx="0">
                  <c:v>41.48642130801197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6B2-4BEB-B1E3-DA1E9115C970}"/>
            </c:ext>
          </c:extLst>
        </c:ser>
        <c:ser>
          <c:idx val="3"/>
          <c:order val="3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6B2-4BEB-B1E3-DA1E9115C970}"/>
            </c:ext>
          </c:extLst>
        </c:ser>
        <c:ser>
          <c:idx val="4"/>
          <c:order val="4"/>
          <c:tx>
            <c:strRef>
              <c:f>'на 1 жителя'!$A$12:$B$12</c:f>
              <c:strCache>
                <c:ptCount val="1"/>
                <c:pt idx="0">
                  <c:v>5 Амурская область</c:v>
                </c:pt>
              </c:strCache>
            </c:strRef>
          </c:tx>
          <c:spPr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6B2-4BEB-B1E3-DA1E9115C970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pPr algn="ctr">
                      <a:defRPr lang="ru-RU" sz="1600" b="1" kern="1200" dirty="0">
                        <a:ln w="1905"/>
                        <a:solidFill>
                          <a:srgbClr val="C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defRPr>
                    </a:pPr>
                    <a:r>
                      <a:rPr lang="ru-RU" sz="1600" b="1" kern="1200" dirty="0">
                        <a:ln w="1905"/>
                        <a:solidFill>
                          <a:srgbClr val="C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rPr>
                      <a:t>45,5 </a:t>
                    </a:r>
                  </a:p>
                </c:rich>
              </c:tx>
              <c:spPr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B2-4BEB-B1E3-DA1E9115C9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600" b="1" kern="1200" dirty="0">
                    <a:ln w="1905"/>
                    <a:solidFill>
                      <a:srgbClr val="C0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itchFamily="18" charset="0"/>
                    <a:ea typeface="Arial Unicode MS" pitchFamily="34" charset="-128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жителя'!$C$12:$S$12</c:f>
              <c:numCache>
                <c:formatCode>#,##0.0_ ;\-#,##0.0\ </c:formatCode>
                <c:ptCount val="1"/>
                <c:pt idx="0">
                  <c:v>45.511064454858492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6B2-4BEB-B1E3-DA1E9115C970}"/>
            </c:ext>
          </c:extLst>
        </c:ser>
        <c:ser>
          <c:idx val="5"/>
          <c:order val="5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86B2-4BEB-B1E3-DA1E9115C970}"/>
            </c:ext>
          </c:extLst>
        </c:ser>
        <c:ser>
          <c:idx val="6"/>
          <c:order val="6"/>
          <c:tx>
            <c:strRef>
              <c:f>'на 1 жителя'!$A$13:$B$13</c:f>
              <c:strCache>
                <c:ptCount val="1"/>
                <c:pt idx="0">
                  <c:v>7 Хабаровский край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жителя'!$C$13:$S$13</c:f>
              <c:numCache>
                <c:formatCode>#,##0.0_ ;\-#,##0.0\ </c:formatCode>
                <c:ptCount val="1"/>
                <c:pt idx="0">
                  <c:v>55.17761946320875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6B2-4BEB-B1E3-DA1E9115C970}"/>
            </c:ext>
          </c:extLst>
        </c:ser>
        <c:ser>
          <c:idx val="7"/>
          <c:order val="7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86B2-4BEB-B1E3-DA1E9115C970}"/>
            </c:ext>
          </c:extLst>
        </c:ser>
        <c:ser>
          <c:idx val="8"/>
          <c:order val="8"/>
          <c:tx>
            <c:strRef>
              <c:f>'на 1 жителя'!$A$14:$B$14</c:f>
              <c:strCache>
                <c:ptCount val="1"/>
                <c:pt idx="0">
                  <c:v>2 Камчатский край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жителя'!$C$14:$S$14</c:f>
              <c:numCache>
                <c:formatCode>#,##0.0_ ;\-#,##0.0\ </c:formatCode>
                <c:ptCount val="1"/>
                <c:pt idx="0">
                  <c:v>72.327130525610755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86B2-4BEB-B1E3-DA1E9115C970}"/>
            </c:ext>
          </c:extLst>
        </c:ser>
        <c:ser>
          <c:idx val="9"/>
          <c:order val="9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86B2-4BEB-B1E3-DA1E9115C970}"/>
            </c:ext>
          </c:extLst>
        </c:ser>
        <c:ser>
          <c:idx val="10"/>
          <c:order val="10"/>
          <c:tx>
            <c:strRef>
              <c:f>'на 1 жителя'!$A$15:$B$15</c:f>
              <c:strCache>
                <c:ptCount val="1"/>
                <c:pt idx="0">
                  <c:v>4 Республика Саха (Якутия)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жителя'!$C$15:$S$15</c:f>
              <c:numCache>
                <c:formatCode>#,##0.0_ ;\-#,##0.0\ </c:formatCode>
                <c:ptCount val="1"/>
                <c:pt idx="0">
                  <c:v>105.49229523518792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86B2-4BEB-B1E3-DA1E9115C970}"/>
            </c:ext>
          </c:extLst>
        </c:ser>
        <c:ser>
          <c:idx val="11"/>
          <c:order val="11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86B2-4BEB-B1E3-DA1E9115C970}"/>
            </c:ext>
          </c:extLst>
        </c:ser>
        <c:ser>
          <c:idx val="12"/>
          <c:order val="12"/>
          <c:tx>
            <c:strRef>
              <c:f>'на 1 жителя'!$A$16:$B$16</c:f>
              <c:strCache>
                <c:ptCount val="1"/>
                <c:pt idx="0">
                  <c:v>3 Магаданская область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жителя'!$C$16:$S$16</c:f>
              <c:numCache>
                <c:formatCode>#,##0.0_ ;\-#,##0.0\ </c:formatCode>
                <c:ptCount val="1"/>
                <c:pt idx="0">
                  <c:v>105.76985451188958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86B2-4BEB-B1E3-DA1E9115C970}"/>
            </c:ext>
          </c:extLst>
        </c:ser>
        <c:ser>
          <c:idx val="13"/>
          <c:order val="13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86B2-4BEB-B1E3-DA1E9115C970}"/>
            </c:ext>
          </c:extLst>
        </c:ser>
        <c:ser>
          <c:idx val="14"/>
          <c:order val="14"/>
          <c:tx>
            <c:strRef>
              <c:f>'на 1 жителя'!$A$17:$B$17</c:f>
              <c:strCache>
                <c:ptCount val="1"/>
                <c:pt idx="0">
                  <c:v>1 Чукотский АО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жителя'!$C$17:$S$17</c:f>
              <c:numCache>
                <c:formatCode>#,##0.0_ ;\-#,##0.0\ </c:formatCode>
                <c:ptCount val="1"/>
                <c:pt idx="0">
                  <c:v>214.37692216739217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86B2-4BEB-B1E3-DA1E9115C970}"/>
            </c:ext>
          </c:extLst>
        </c:ser>
        <c:ser>
          <c:idx val="15"/>
          <c:order val="15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86B2-4BEB-B1E3-DA1E9115C970}"/>
            </c:ext>
          </c:extLst>
        </c:ser>
        <c:ser>
          <c:idx val="16"/>
          <c:order val="16"/>
          <c:tx>
            <c:strRef>
              <c:f>'на 1 жителя'!$A$18:$B$18</c:f>
              <c:strCache>
                <c:ptCount val="1"/>
                <c:pt idx="0">
                  <c:v>8 Сахалинская область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2539184952978059E-2"/>
                  <c:y val="0"/>
                </c:manualLayout>
              </c:layout>
              <c:spPr/>
              <c:txPr>
                <a:bodyPr/>
                <a:lstStyle/>
                <a:p>
                  <a:pPr algn="ctr">
                    <a:defRPr lang="ru-RU" sz="1400" b="0" i="0" u="none" strike="noStrike" kern="1200" cap="none" spc="0" baseline="0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/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6B2-4BEB-B1E3-DA1E9115C9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жителя'!$C$18:$S$18</c:f>
              <c:numCache>
                <c:formatCode>#,##0.0_ ;\-#,##0.0\ </c:formatCode>
                <c:ptCount val="1"/>
                <c:pt idx="0">
                  <c:v>301.08723783026306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86B2-4BEB-B1E3-DA1E9115C9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2541184"/>
        <c:axId val="102542720"/>
      </c:barChart>
      <c:catAx>
        <c:axId val="102541184"/>
        <c:scaling>
          <c:orientation val="minMax"/>
        </c:scaling>
        <c:delete val="1"/>
        <c:axPos val="l"/>
        <c:majorTickMark val="out"/>
        <c:minorTickMark val="none"/>
        <c:tickLblPos val="nextTo"/>
        <c:crossAx val="102542720"/>
        <c:crosses val="autoZero"/>
        <c:auto val="1"/>
        <c:lblAlgn val="ctr"/>
        <c:lblOffset val="100"/>
        <c:noMultiLvlLbl val="0"/>
      </c:catAx>
      <c:valAx>
        <c:axId val="102542720"/>
        <c:scaling>
          <c:orientation val="minMax"/>
        </c:scaling>
        <c:delete val="1"/>
        <c:axPos val="b"/>
        <c:numFmt formatCode="#,##0.0_ ;\-#,##0.0\ " sourceLinked="1"/>
        <c:majorTickMark val="out"/>
        <c:minorTickMark val="none"/>
        <c:tickLblPos val="nextTo"/>
        <c:crossAx val="1025411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CBDA1E-3E36-4D94-88FA-49704E3907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1FC24B-7625-481A-8FA2-1F941424E3B4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В краткосрочный план на 2014-2015 гг. включен 31  многоквартирный дом.  По  заключенным в 2014 году  60 договорам подряда  выдано авансовых платежей на сумму 25,0 млн. рублей.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5F8B9DC8-A35B-47A4-B4AE-420768D5305C}" type="parTrans" cxnId="{5346EC73-8606-4D62-984C-F6623E99355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8DB494D-A21D-4657-966F-3F889A44B206}" type="sibTrans" cxnId="{5346EC73-8606-4D62-984C-F6623E99355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61E978D-A221-4F59-B8B4-E23A4CE2B6AB}" type="pres">
      <dgm:prSet presAssocID="{54CBDA1E-3E36-4D94-88FA-49704E39077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FD42A3-25C1-4A1E-B5F2-46BCED90D1FB}" type="pres">
      <dgm:prSet presAssocID="{D21FC24B-7625-481A-8FA2-1F941424E3B4}" presName="parentText" presStyleLbl="node1" presStyleIdx="0" presStyleCnt="1" custScaleY="111548" custLinFactNeighborY="29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46EC73-8606-4D62-984C-F6623E993553}" srcId="{54CBDA1E-3E36-4D94-88FA-49704E39077F}" destId="{D21FC24B-7625-481A-8FA2-1F941424E3B4}" srcOrd="0" destOrd="0" parTransId="{5F8B9DC8-A35B-47A4-B4AE-420768D5305C}" sibTransId="{98DB494D-A21D-4657-966F-3F889A44B206}"/>
    <dgm:cxn modelId="{23723C4F-FD61-4F8D-BCAC-65FCD88125C3}" type="presOf" srcId="{54CBDA1E-3E36-4D94-88FA-49704E39077F}" destId="{561E978D-A221-4F59-B8B4-E23A4CE2B6AB}" srcOrd="0" destOrd="0" presId="urn:microsoft.com/office/officeart/2005/8/layout/vList2"/>
    <dgm:cxn modelId="{F5BA0FEE-C017-451C-B127-E33BF8FFE4C8}" type="presOf" srcId="{D21FC24B-7625-481A-8FA2-1F941424E3B4}" destId="{BDFD42A3-25C1-4A1E-B5F2-46BCED90D1FB}" srcOrd="0" destOrd="0" presId="urn:microsoft.com/office/officeart/2005/8/layout/vList2"/>
    <dgm:cxn modelId="{5FD27E8E-F250-4A89-AEAA-699F81CB9DF0}" type="presParOf" srcId="{561E978D-A221-4F59-B8B4-E23A4CE2B6AB}" destId="{BDFD42A3-25C1-4A1E-B5F2-46BCED90D1F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CBDA1E-3E36-4D94-88FA-49704E3907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9F0B59-0ADA-4AAA-B72C-6821BC6A5AC1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1)  Сдерживание роста платы населения за коммунальные услуги за счет установления льготного тарифа на тепловую энергию.  Возмещение  расходов организациям ЖКХ от установления льготного тарифа составило  834,8 млн. руб. 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EA913D5D-636C-425F-A24F-5545FD5C62D5}" type="parTrans" cxnId="{577816AA-D5ED-4C2E-8BF0-6E2472EBE50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F920531-E370-4B12-8FF8-AA05E7F219AC}" type="sibTrans" cxnId="{577816AA-D5ED-4C2E-8BF0-6E2472EBE50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61E978D-A221-4F59-B8B4-E23A4CE2B6AB}" type="pres">
      <dgm:prSet presAssocID="{54CBDA1E-3E36-4D94-88FA-49704E39077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BDFBB3-FC62-496B-8CE6-0E62FC968584}" type="pres">
      <dgm:prSet presAssocID="{6F9F0B59-0ADA-4AAA-B72C-6821BC6A5AC1}" presName="parentText" presStyleLbl="node1" presStyleIdx="0" presStyleCnt="1" custScaleX="100000" custScaleY="101966" custLinFactNeighborY="134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7816AA-D5ED-4C2E-8BF0-6E2472EBE503}" srcId="{54CBDA1E-3E36-4D94-88FA-49704E39077F}" destId="{6F9F0B59-0ADA-4AAA-B72C-6821BC6A5AC1}" srcOrd="0" destOrd="0" parTransId="{EA913D5D-636C-425F-A24F-5545FD5C62D5}" sibTransId="{EF920531-E370-4B12-8FF8-AA05E7F219AC}"/>
    <dgm:cxn modelId="{0C836E28-0C4E-466A-B691-3186737DCE38}" type="presOf" srcId="{54CBDA1E-3E36-4D94-88FA-49704E39077F}" destId="{561E978D-A221-4F59-B8B4-E23A4CE2B6AB}" srcOrd="0" destOrd="0" presId="urn:microsoft.com/office/officeart/2005/8/layout/vList2"/>
    <dgm:cxn modelId="{E2B20044-378D-46B8-BF66-E88618A6222E}" type="presOf" srcId="{6F9F0B59-0ADA-4AAA-B72C-6821BC6A5AC1}" destId="{9FBDFBB3-FC62-496B-8CE6-0E62FC968584}" srcOrd="0" destOrd="0" presId="urn:microsoft.com/office/officeart/2005/8/layout/vList2"/>
    <dgm:cxn modelId="{E7E5ED25-B669-4653-8F5D-D8349B3FD52A}" type="presParOf" srcId="{561E978D-A221-4F59-B8B4-E23A4CE2B6AB}" destId="{9FBDFBB3-FC62-496B-8CE6-0E62FC96858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D42A3-25C1-4A1E-B5F2-46BCED90D1FB}">
      <dsp:nvSpPr>
        <dsp:cNvPr id="0" name=""/>
        <dsp:cNvSpPr/>
      </dsp:nvSpPr>
      <dsp:spPr>
        <a:xfrm>
          <a:off x="0" y="841"/>
          <a:ext cx="3857651" cy="927852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В краткосрочный план на 2014-2015 гг. включен 31  многоквартирный дом.  По  заключенным в 2014 году  60 договорам подряда  выдано авансовых платежей на сумму 25,0 млн. рублей.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294" y="46135"/>
        <a:ext cx="3767063" cy="837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BDFBB3-FC62-496B-8CE6-0E62FC968584}">
      <dsp:nvSpPr>
        <dsp:cNvPr id="0" name=""/>
        <dsp:cNvSpPr/>
      </dsp:nvSpPr>
      <dsp:spPr>
        <a:xfrm>
          <a:off x="0" y="143439"/>
          <a:ext cx="1714511" cy="271408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1)  Сдерживание роста платы населения за коммунальные услуги за счет установления льготного тарифа на тепловую энергию.  Возмещение  расходов организациям ЖКХ от установления льготного тарифа составило  834,8 млн. руб. 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83696" y="227135"/>
        <a:ext cx="1547119" cy="25466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0.28125</cdr:x>
      <cdr:y>0.2018</cdr:y>
    </cdr:from>
    <cdr:to>
      <cdr:x>0.39236</cdr:x>
      <cdr:y>0.37656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314600" y="105588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0.45876</cdr:x>
      <cdr:y>0.52941</cdr:y>
    </cdr:from>
    <cdr:to>
      <cdr:x>0.66495</cdr:x>
      <cdr:y>0.62745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43164" y="1928822"/>
          <a:ext cx="1143007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 дотации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0.54152</cdr:x>
      <cdr:y>0.13725</cdr:y>
    </cdr:from>
    <cdr:to>
      <cdr:x>0.70588</cdr:x>
      <cdr:y>0.23529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01954" y="500062"/>
          <a:ext cx="911141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0.62629</cdr:x>
      <cdr:y>0.09804</cdr:y>
    </cdr:from>
    <cdr:to>
      <cdr:x>0.84536</cdr:x>
      <cdr:y>0.17647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471858" y="357186"/>
          <a:ext cx="121444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 иных МБТ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0.52319</cdr:x>
      <cdr:y>0</cdr:y>
    </cdr:from>
    <cdr:to>
      <cdr:x>0.76804</cdr:x>
      <cdr:y>0.09804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0354" y="0"/>
          <a:ext cx="1357322" cy="3571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 субвенции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0.03979</cdr:x>
      <cdr:y>0.01961</cdr:y>
    </cdr:from>
    <cdr:to>
      <cdr:x>0.2474</cdr:x>
      <cdr:y>0.17647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28586" y="71434"/>
          <a:ext cx="1714512" cy="571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0.00773</cdr:x>
      <cdr:y>0.09804</cdr:y>
    </cdr:from>
    <cdr:to>
      <cdr:x>0.21391</cdr:x>
      <cdr:y>0.17647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2835" y="357186"/>
          <a:ext cx="1143008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2 субсидии</a:t>
          </a:r>
          <a:endParaRPr lang="ru-RU" sz="1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/>
          <a:lstStyle>
            <a:lvl1pPr algn="r">
              <a:defRPr sz="1200"/>
            </a:lvl1pPr>
          </a:lstStyle>
          <a:p>
            <a:fld id="{A4739BD9-5F4D-47D5-9DFA-756DCB266641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38" tIns="45519" rIns="91038" bIns="4551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038" tIns="45519" rIns="91038" bIns="4551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 anchor="b"/>
          <a:lstStyle>
            <a:lvl1pPr algn="r">
              <a:defRPr sz="1200"/>
            </a:lvl1pPr>
          </a:lstStyle>
          <a:p>
            <a:fld id="{322FA7F5-E012-425A-8DB4-B5F51E3C8F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470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839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46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656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9632" y="35511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3728" y="1556792"/>
            <a:ext cx="6328792" cy="6480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altLang="zh-CN" smtClean="0"/>
              <a:t>Образец подзаголовка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059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97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9183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66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0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565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462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84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371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036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9039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zh-CN" smtClean="0"/>
              <a:t>Образец заголовка</a:t>
            </a:r>
            <a:endParaRPr lang="zh-CN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1682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ru.wikipedia.org/wiki/%D0%A1%D0%B5%D1%80%D1%8B%D1%88%D0%B5%D0%B2%D1%81%D0%BA%D0%B8%D0%B9_%D1%80%D0%B0%D0%B9%D0%BE%D0%BD#cite_note-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20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admser.ru/&#1092;&#1080;&#1085;&#1072;&#1085;&#1089;&#1099;/" TargetMode="External"/><Relationship Id="rId2" Type="http://schemas.openxmlformats.org/officeDocument/2006/relationships/hyperlink" Target="mailto:serfin.amur@mail.ru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1538" y="1500174"/>
            <a:ext cx="7715304" cy="2928958"/>
          </a:xfrm>
        </p:spPr>
        <p:txBody>
          <a:bodyPr>
            <a:noAutofit/>
          </a:bodyPr>
          <a:lstStyle/>
          <a:p>
            <a:r>
              <a:rPr lang="ru-RU" altLang="zh-CN" sz="40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для граждан </a:t>
            </a:r>
          </a:p>
          <a:p>
            <a:r>
              <a:rPr lang="ru-RU" sz="24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 проекту решения Совета народных депутатов</a:t>
            </a:r>
          </a:p>
          <a:p>
            <a:r>
              <a:rPr lang="ru-RU" sz="24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«Об исполнении районного бюджета за 2017 год»</a:t>
            </a:r>
            <a:endParaRPr lang="zh-CN" altLang="en-US" sz="2400" b="1" i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Картинки по запросу герб правительства амурской облас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артинки по запросу герб правительства амурской област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55575" y="285728"/>
            <a:ext cx="10782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ФИНАНСОВОЕ УПРАВЛЕНИЕ АДМИНИСТРАЦИИ СЕРЫШЕВСКОГО РАЙОНА</a:t>
            </a:r>
            <a:endParaRPr lang="ru-RU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41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r>
              <a:rPr lang="ru-RU" altLang="zh-CN" sz="3200" dirty="0" smtClean="0">
                <a:latin typeface="Times New Roman" pitchFamily="18" charset="0"/>
                <a:cs typeface="Times New Roman" pitchFamily="18" charset="0"/>
              </a:rPr>
              <a:t>Уважаемые жители </a:t>
            </a:r>
            <a:r>
              <a:rPr lang="ru-RU" altLang="zh-CN" sz="32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altLang="zh-CN" sz="3200" dirty="0" smtClean="0">
                <a:latin typeface="Times New Roman" pitchFamily="18" charset="0"/>
                <a:cs typeface="Times New Roman" pitchFamily="18" charset="0"/>
              </a:rPr>
              <a:t> района!</a:t>
            </a:r>
            <a:endParaRPr lang="zh-CN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500174"/>
            <a:ext cx="8643998" cy="46259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Представляем Вашему вниманию основные показатели исполнения районного бюджета за 2017 год.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Одной из ключевых задач является обеспечение прозрачности и открытости бюджетного процесса. 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Жители,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как налогоплательщики, и как потребители общественных благ должны быть уверены в том, что передаваемые ими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средства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используются прозрачно и эффективно, приносят конкретные результаты, как для общества в целом, так и для каждой семьи, для каждого человека.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На сайте администрации </a:t>
            </a:r>
            <a:r>
              <a:rPr lang="ru-RU" altLang="zh-CN" sz="20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 района можно ознакомиться с показателями районного бюджета, итогами его исполнения, а также получить другую важную информацию.</a:t>
            </a: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92422"/>
            <a:ext cx="8208912" cy="388517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Основные характеристики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16378997">
            <a:off x="4208557" y="619128"/>
            <a:ext cx="257148" cy="1376132"/>
          </a:xfrm>
        </p:spPr>
        <p:txBody>
          <a:bodyPr>
            <a:normAutofit fontScale="55000" lnSpcReduction="20000"/>
          </a:bodyPr>
          <a:lstStyle/>
          <a:p>
            <a:endParaRPr lang="ru-RU" sz="2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1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57224" y="1785926"/>
            <a:ext cx="2286016" cy="150019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54111" y="1002513"/>
            <a:ext cx="8424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января 1935 года согласно постановлению президиума ВЦИК в составе Амурской области образован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Белоноговский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1935 года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Белоноговский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 был переименован в </a:t>
            </a:r>
            <a:r>
              <a:rPr lang="ru-RU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Серышевский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 назван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честь Степана Михайловича Серышева,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советского военного руководителя, борца за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советскую власть на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Дальнем Востоке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2006</a:t>
            </a:r>
            <a:r>
              <a:rPr lang="ru-RU" sz="1400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]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на территории района образованы 16 муниципальных образований: 1 городское и 15 сельских поселений.</a:t>
            </a:r>
            <a:endParaRPr lang="ru-RU" sz="1400" b="0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0779" y="3857764"/>
            <a:ext cx="20717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исленность 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населения на 01.01.2017 года 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24,5 тыс. человек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(в городском поселении проживает 40,2 %)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7817" y="2387508"/>
            <a:ext cx="22860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Административный центр-</a:t>
            </a:r>
          </a:p>
          <a:p>
            <a:pPr algn="ctr"/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Серышево </a:t>
            </a:r>
          </a:p>
          <a:p>
            <a:pPr algn="ctr"/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Территория –                  3805 км 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184" y="2470224"/>
            <a:ext cx="5040560" cy="334417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</p:spTree>
    <p:extLst>
      <p:ext uri="{BB962C8B-B14F-4D97-AF65-F5344CB8AC3E}">
        <p14:creationId xmlns:p14="http://schemas.microsoft.com/office/powerpoint/2010/main" val="223625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511156"/>
          </a:xfrm>
        </p:spPr>
        <p:txBody>
          <a:bodyPr>
            <a:normAutofit fontScale="90000"/>
          </a:bodyPr>
          <a:lstStyle/>
          <a:p>
            <a:r>
              <a:rPr lang="ru-RU" altLang="zh-CN" sz="3600" b="1" dirty="0" smtClean="0">
                <a:latin typeface="Times New Roman" pitchFamily="18" charset="0"/>
                <a:cs typeface="Times New Roman" pitchFamily="18" charset="0"/>
              </a:rPr>
              <a:t>Основные понятия</a:t>
            </a:r>
            <a:endParaRPr lang="zh-CN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857232"/>
            <a:ext cx="8643998" cy="542928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ru-RU" sz="2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форма образования и расходования денежных средств, предназначенных для финансового обеспечения задач и функций государства и местного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самоуправления</a:t>
            </a:r>
          </a:p>
          <a:p>
            <a:pPr marL="0" indent="0" algn="just">
              <a:buNone/>
            </a:pPr>
            <a:endParaRPr lang="ru-RU" sz="6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поступающие в бюджет денежные средства </a:t>
            </a:r>
          </a:p>
          <a:p>
            <a:pPr algn="just"/>
            <a:endParaRPr lang="ru-RU" sz="6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денежные средства</a:t>
            </a:r>
          </a:p>
          <a:p>
            <a:pPr marL="0" indent="0" algn="just">
              <a:buNone/>
            </a:pP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Дефицит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превышение расходов бюджета над его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доходами</a:t>
            </a:r>
          </a:p>
          <a:p>
            <a:pPr marL="0" indent="0" algn="just">
              <a:buNone/>
            </a:pPr>
            <a:endParaRPr lang="ru-RU" sz="60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Профицит бюджета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превышение доходов бюджета над его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расходами</a:t>
            </a:r>
          </a:p>
          <a:p>
            <a:pPr marL="0" indent="0" algn="just">
              <a:buNone/>
            </a:pPr>
            <a:endParaRPr lang="ru-RU" sz="6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Межбюджетные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трансферты </a:t>
            </a:r>
            <a:r>
              <a:rPr lang="ru-RU" sz="6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средства, предоставляемые одним бюджетом бюджетной системы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другому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бюджету бюджетной системы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(например, из бюджета Амурской области бюджету </a:t>
            </a:r>
            <a:r>
              <a:rPr lang="ru-RU" sz="6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и бюджетам поселений района, 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 же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бюджета </a:t>
            </a:r>
            <a:r>
              <a:rPr lang="ru-RU" sz="6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бюджетам поселений)</a:t>
            </a:r>
          </a:p>
          <a:p>
            <a:pPr algn="just"/>
            <a:endParaRPr lang="ru-RU" sz="6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9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0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60648"/>
            <a:ext cx="8358246" cy="739460"/>
          </a:xfrm>
        </p:spPr>
        <p:txBody>
          <a:bodyPr>
            <a:normAutofit fontScale="90000"/>
          </a:bodyPr>
          <a:lstStyle/>
          <a:p>
            <a:r>
              <a:rPr lang="ru-RU" altLang="zh-CN" sz="2600" b="1" dirty="0" smtClean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altLang="zh-CN" sz="2600" b="1" dirty="0">
                <a:latin typeface="Times New Roman" pitchFamily="18" charset="0"/>
                <a:cs typeface="Times New Roman" pitchFamily="18" charset="0"/>
              </a:rPr>
              <a:t>бюджетной системы Российской Федерации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25598" y="1412776"/>
            <a:ext cx="2626322" cy="504056"/>
          </a:xfrm>
          <a:prstGeom prst="roundRect">
            <a:avLst/>
          </a:prstGeom>
          <a:solidFill>
            <a:srgbClr val="FFFF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Бюджетная система РФ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2339752" y="1988840"/>
            <a:ext cx="504056" cy="2736304"/>
          </a:xfrm>
          <a:prstGeom prst="down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25598" y="4853630"/>
            <a:ext cx="2732364" cy="504056"/>
          </a:xfrm>
          <a:prstGeom prst="roundRect">
            <a:avLst/>
          </a:prstGeom>
          <a:solidFill>
            <a:srgbClr val="FFFF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Местные бюджеты</a:t>
            </a:r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1547664" y="2492896"/>
            <a:ext cx="2160240" cy="360040"/>
          </a:xfrm>
          <a:prstGeom prst="left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615971"/>
            <a:ext cx="216024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3851920" y="2204864"/>
            <a:ext cx="1728192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государственных внебюджетных фондов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51920" y="3383472"/>
            <a:ext cx="1728192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государственных территориальных фондов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2167624"/>
            <a:ext cx="1547664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Федеральный бюджет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3376519"/>
            <a:ext cx="1547663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субъектов РФ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96136" y="1223232"/>
            <a:ext cx="3240360" cy="544612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Бюджетная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система РФ состоит из бюджетов трех уровней: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•первый уровень – федеральный бюджет РФ и бюджеты государственных внебюджетных фондов;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•второй уровень –бюджет субъектов РФ и бюджеты государственных территориальных внебюджетных фондов;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•третий уровень – местные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(муниципальных районов, городских округов, городских и сельских поселений).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10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930" y="292336"/>
            <a:ext cx="4248472" cy="504056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Какие бюджеты формируются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на территории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района?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03419" y="1252959"/>
            <a:ext cx="3047044" cy="79208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b="1" i="1" dirty="0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Консолидированный бюджет </a:t>
            </a:r>
            <a:r>
              <a:rPr lang="ru-RU" b="1" i="1" dirty="0" err="1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b="1" i="1" dirty="0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b="1" i="1" dirty="0">
              <a:solidFill>
                <a:srgbClr val="F377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322" y="2101892"/>
            <a:ext cx="1264011" cy="1041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Стрелка вправо 13"/>
          <p:cNvSpPr/>
          <p:nvPr/>
        </p:nvSpPr>
        <p:spPr>
          <a:xfrm rot="3054889">
            <a:off x="2272670" y="3388572"/>
            <a:ext cx="665362" cy="218638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59008" y="3756502"/>
            <a:ext cx="1498168" cy="92917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2151858" y="3793542"/>
            <a:ext cx="1500166" cy="92869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Бюджеты поселений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трелка вправо 18"/>
          <p:cNvSpPr/>
          <p:nvPr/>
        </p:nvSpPr>
        <p:spPr>
          <a:xfrm rot="8005428">
            <a:off x="1477714" y="3371475"/>
            <a:ext cx="676731" cy="222389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4962210" y="326071"/>
            <a:ext cx="4248472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Кто управляет и распоряжается бюджетом?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0" name="Picture 8" descr="http://praxiscom.ru/wp-content/uploads/38341974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31781"/>
            <a:ext cx="1294215" cy="105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Объект 4"/>
          <p:cNvSpPr txBox="1">
            <a:spLocks/>
          </p:cNvSpPr>
          <p:nvPr/>
        </p:nvSpPr>
        <p:spPr>
          <a:xfrm>
            <a:off x="4929190" y="1285860"/>
            <a:ext cx="2831020" cy="75918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b="1" i="1" dirty="0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Участники бюджетного процесса</a:t>
            </a:r>
            <a:endParaRPr lang="ru-RU" b="1" i="1" dirty="0">
              <a:solidFill>
                <a:srgbClr val="F377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7286644" y="1714488"/>
            <a:ext cx="1751385" cy="792088"/>
          </a:xfrm>
          <a:prstGeom prst="ellipse">
            <a:avLst/>
          </a:prstGeom>
          <a:gradFill>
            <a:gsLst>
              <a:gs pos="30000">
                <a:srgbClr val="D42C3C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Глава района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7279649" y="2571744"/>
            <a:ext cx="1864351" cy="813022"/>
          </a:xfrm>
          <a:prstGeom prst="ellipse">
            <a:avLst/>
          </a:prstGeom>
          <a:gradFill>
            <a:gsLst>
              <a:gs pos="30000">
                <a:srgbClr val="D42C3C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Совет народных депутатов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трелка вправо 25"/>
          <p:cNvSpPr/>
          <p:nvPr/>
        </p:nvSpPr>
        <p:spPr>
          <a:xfrm rot="763406">
            <a:off x="6353836" y="2887973"/>
            <a:ext cx="807762" cy="185839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21078767">
            <a:off x="6451813" y="2233938"/>
            <a:ext cx="856328" cy="184792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7358082" y="3429000"/>
            <a:ext cx="1785918" cy="79208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Администрация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трелка вправо 28"/>
          <p:cNvSpPr/>
          <p:nvPr/>
        </p:nvSpPr>
        <p:spPr>
          <a:xfrm rot="1584853">
            <a:off x="6271291" y="3375139"/>
            <a:ext cx="1086312" cy="18651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2741759">
            <a:off x="5990401" y="3855883"/>
            <a:ext cx="1610326" cy="21611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7315956" y="4313616"/>
            <a:ext cx="1754128" cy="92869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Управления администрации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7304104" y="5340728"/>
            <a:ext cx="1765980" cy="86352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трелка вправо 36"/>
          <p:cNvSpPr/>
          <p:nvPr/>
        </p:nvSpPr>
        <p:spPr>
          <a:xfrm rot="3694136">
            <a:off x="5540156" y="4271333"/>
            <a:ext cx="2044240" cy="215736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28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за 2017 год,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2719752"/>
              </p:ext>
            </p:extLst>
          </p:nvPr>
        </p:nvGraphicFramePr>
        <p:xfrm>
          <a:off x="539552" y="1340768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629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районного бюджета в 2017 году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mywishlist.ru/pic/i/wish/orig/007/833/889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496" y="4437112"/>
            <a:ext cx="2535647" cy="190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23528" y="1307962"/>
            <a:ext cx="2592288" cy="2593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доходы-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137,8 млн. руб.: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НДФЛ- 118,5 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Акцизы- 7,3 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ЕНВД- 8,1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ЕСХН- 1,7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Патентная СНО- 0,1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Госпошлина- 2,0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 smtClean="0">
              <a:solidFill>
                <a:schemeClr val="tx1"/>
              </a:solidFill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ru-RU" sz="1200" dirty="0" smtClean="0">
              <a:solidFill>
                <a:schemeClr val="tx1"/>
              </a:solidFill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31840" y="1307962"/>
            <a:ext cx="2880320" cy="2593305"/>
          </a:xfrm>
          <a:prstGeom prst="roundRect">
            <a:avLst>
              <a:gd name="adj" fmla="val 1877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i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доходы-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19,8 млн. руб.: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земли и недвижимости- 17,4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Платежи за пользование природными ресурсами- 0,4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земли и недвижимости- 0,4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Платные услуги- 0,05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Штрафы- 1,6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1307962"/>
            <a:ext cx="2674640" cy="2593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поступления-  </a:t>
            </a:r>
            <a:endParaRPr lang="ru-RU" sz="1600" b="1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504,2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Дотации- 166,1 млн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Субсидии- 10,8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Субвенции- 313,9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МБТ- 13,5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 rot="2113793">
            <a:off x="2522270" y="4113547"/>
            <a:ext cx="813947" cy="245534"/>
          </a:xfrm>
          <a:prstGeom prst="rightArrow">
            <a:avLst>
              <a:gd name="adj1" fmla="val 50000"/>
              <a:gd name="adj2" fmla="val 42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5400000">
            <a:off x="4342797" y="4087958"/>
            <a:ext cx="458405" cy="238136"/>
          </a:xfrm>
          <a:prstGeom prst="rightArrow">
            <a:avLst>
              <a:gd name="adj1" fmla="val 50000"/>
              <a:gd name="adj2" fmla="val 42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9302685">
            <a:off x="5881944" y="4113546"/>
            <a:ext cx="813947" cy="245534"/>
          </a:xfrm>
          <a:prstGeom prst="rightArrow">
            <a:avLst>
              <a:gd name="adj1" fmla="val 50000"/>
              <a:gd name="adj2" fmla="val 42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99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14290"/>
            <a:ext cx="8572528" cy="70788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zh-CN" sz="20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ИЗМЕНЕНИЕ ОБЪЕМОВ ПОСТУПЛЕНИЙ ПО НАЛОГОВЫМ </a:t>
            </a:r>
          </a:p>
          <a:p>
            <a:pPr algn="ctr">
              <a:defRPr/>
            </a:pPr>
            <a:r>
              <a:rPr lang="ru-RU" altLang="zh-CN" sz="20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ДОХОДАМ В </a:t>
            </a:r>
            <a:r>
              <a:rPr lang="ru-RU" altLang="zh-CN" sz="20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2017 </a:t>
            </a:r>
            <a:r>
              <a:rPr lang="ru-RU" altLang="zh-CN" sz="20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6578" y="928670"/>
            <a:ext cx="2143140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  <a:cs typeface="Times New Roman" pitchFamily="18" charset="0"/>
              </a:rPr>
              <a:t>Отклонение (+, - )</a:t>
            </a:r>
          </a:p>
        </p:txBody>
      </p:sp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3643306" y="928670"/>
            <a:ext cx="14287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bg1"/>
                </a:solidFill>
                <a:cs typeface="Times New Roman" pitchFamily="18" charset="0"/>
              </a:rPr>
              <a:t>млн.рублей</a:t>
            </a:r>
            <a:endParaRPr lang="ru-RU" sz="1600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8" name="Стрелка вверх 7"/>
          <p:cNvSpPr/>
          <p:nvPr/>
        </p:nvSpPr>
        <p:spPr>
          <a:xfrm flipH="1">
            <a:off x="5868144" y="2535996"/>
            <a:ext cx="253220" cy="419775"/>
          </a:xfrm>
          <a:prstGeom prst="upArrow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7596991" y="2071678"/>
            <a:ext cx="285752" cy="428628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5364088" y="2979458"/>
            <a:ext cx="285752" cy="428628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110951" y="2535996"/>
            <a:ext cx="791433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 smtClean="0">
                <a:ln w="11430"/>
                <a:solidFill>
                  <a:srgbClr val="FF797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+100%</a:t>
            </a:r>
            <a:endParaRPr lang="ru-RU" sz="1600" b="1" dirty="0">
              <a:ln w="11430"/>
              <a:solidFill>
                <a:srgbClr val="FF797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88356" y="2080302"/>
            <a:ext cx="785818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ru-RU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-9%</a:t>
            </a:r>
            <a:endParaRPr lang="ru-RU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70510" y="2995049"/>
            <a:ext cx="857250" cy="33813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ru-RU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-</a:t>
            </a:r>
            <a:r>
              <a:rPr lang="ru-RU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22%</a:t>
            </a:r>
            <a:endParaRPr lang="ru-RU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3773855820"/>
              </p:ext>
            </p:extLst>
          </p:nvPr>
        </p:nvGraphicFramePr>
        <p:xfrm>
          <a:off x="1309681" y="1556792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Стрелка вниз 23"/>
          <p:cNvSpPr/>
          <p:nvPr/>
        </p:nvSpPr>
        <p:spPr>
          <a:xfrm>
            <a:off x="5078336" y="3483340"/>
            <a:ext cx="285752" cy="428628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7786710" y="2071678"/>
            <a:ext cx="785818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ru-RU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-9%</a:t>
            </a:r>
            <a:endParaRPr lang="ru-RU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69642" y="3438893"/>
            <a:ext cx="785818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ru-RU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-26%</a:t>
            </a:r>
            <a:endParaRPr lang="ru-RU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8314484"/>
              </p:ext>
            </p:extLst>
          </p:nvPr>
        </p:nvGraphicFramePr>
        <p:xfrm>
          <a:off x="457200" y="1076970"/>
          <a:ext cx="8229600" cy="5232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615305"/>
            <a:ext cx="8712968" cy="46166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ДИНАМИКА  ДОХОДОВ  </a:t>
            </a:r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РАЙОННОГО </a:t>
            </a:r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БЮДЖЕТА В </a:t>
            </a:r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2017 </a:t>
            </a:r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ГОДУ</a:t>
            </a:r>
          </a:p>
        </p:txBody>
      </p:sp>
    </p:spTree>
    <p:extLst>
      <p:ext uri="{BB962C8B-B14F-4D97-AF65-F5344CB8AC3E}">
        <p14:creationId xmlns:p14="http://schemas.microsoft.com/office/powerpoint/2010/main" val="347031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43966" cy="86834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расходов областного бюджета по функциональной классификации, млн. руб.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317311"/>
              </p:ext>
            </p:extLst>
          </p:nvPr>
        </p:nvGraphicFramePr>
        <p:xfrm>
          <a:off x="142844" y="1071546"/>
          <a:ext cx="8658228" cy="5143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22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1414"/>
            <a:ext cx="8586790" cy="92869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исполнения расходов по функциональной классификации за 2017 год, млн.рублей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5422548"/>
              </p:ext>
            </p:extLst>
          </p:nvPr>
        </p:nvGraphicFramePr>
        <p:xfrm>
          <a:off x="285720" y="1000108"/>
          <a:ext cx="8715435" cy="4137077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417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245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542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948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Отклонение от плана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03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59,0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55,6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-3,4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87549757"/>
                  </a:ext>
                </a:extLst>
              </a:tr>
              <a:tr h="434372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- 0,3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3106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19,5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19,5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ХОЗЯЙСТВО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161,4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149,4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-12,0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97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385,4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385,1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КИНЕМАТОГРАФИЯ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36,9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35,5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-1,4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СОЦИАЛЬНАЯ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ПОЛИТИКА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42,2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42,0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70981196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 ОБЩЕГО ХАРАКТЕРА БЮДЖЕТАМ СУБЪЕКТОВ РОССИЙСКОЙ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ФЕДЕРАЦИИ И МУНИЦИПАЛЬНЫХ ОБРАЗОВАНИЙ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69,2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69,2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778,5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760,7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-17,8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36979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95535" y="5137739"/>
            <a:ext cx="8605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Исполнение бюджета по расходам за 2017  год при утвержденных бюджетных назначениях 778,5 млн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рублей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составило 760,7 млн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рублей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или 97,7 %.</a:t>
            </a:r>
          </a:p>
          <a:p>
            <a:pPr algn="just">
              <a:buNone/>
            </a:pP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Основной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причиной исполнения расходов не в полном объеме является экономия средств по торгам.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Расходы бюджета по муниципальным программам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20" y="1428737"/>
            <a:ext cx="8643998" cy="400052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15875" algn="just">
              <a:buNone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целях повышения эффективности и результативности бюджетных расходов Администрацией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принято решение: формировать и исполнять расходную часть районного бюджета через реализацию 7 муниципальных программ. Районный бюджет на 2017 – 2019 годы  - программный бюджет.</a:t>
            </a:r>
          </a:p>
          <a:p>
            <a:pPr indent="15875">
              <a:buNone/>
            </a:pPr>
            <a:endPara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5875" algn="just">
              <a:buNone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это документ, определяющий: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цели и задачи муниципальной политики в определенной сфере;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способы их достижения;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четкое определение объемов используемых финансовых ресурсов.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350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14338" y="534084"/>
            <a:ext cx="8229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района на 2014-2020 годы»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Центр образования &quot;Инвайт&quot; приглашает архангельские НКО на обучение - Агентство социальной информаци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5"/>
            <a:ext cx="1512168" cy="93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339752" y="1196752"/>
            <a:ext cx="6552728" cy="738664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Обеспечение доступности качественного образования, соответствующего инновационному развитию экономики, современным требованиям общества, каждого гражданина, а также процессов интеграции в мировое сообщество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220033"/>
              </p:ext>
            </p:extLst>
          </p:nvPr>
        </p:nvGraphicFramePr>
        <p:xfrm>
          <a:off x="611560" y="2150841"/>
          <a:ext cx="3816424" cy="3374944"/>
        </p:xfrm>
        <a:graphic>
          <a:graphicData uri="http://schemas.openxmlformats.org/drawingml/2006/table">
            <a:tbl>
              <a:tblPr firstRow="1" bandRow="1"/>
              <a:tblGrid>
                <a:gridCol w="2232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707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Расходы по  программе (</a:t>
                      </a:r>
                      <a:r>
                        <a:rPr lang="ru-RU" sz="1100" dirty="0" err="1" smtClean="0"/>
                        <a:t>тыс.рублей</a:t>
                      </a:r>
                      <a:r>
                        <a:rPr lang="ru-RU" sz="1100" dirty="0" smtClean="0"/>
                        <a:t>):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99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Всего, в т.ч.: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 smtClean="0"/>
                        <a:t>412 835,6</a:t>
                      </a:r>
                      <a:endParaRPr lang="ru-RU" sz="11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 smtClean="0"/>
                        <a:t>412 459,7</a:t>
                      </a:r>
                      <a:endParaRPr lang="ru-RU" sz="11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1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профессионального образования"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440,0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440,0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50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дошкольного, общего и дополнительного образования детей"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374 078,3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373 998,5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1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системы защиты прав детей"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28 204,7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28 687,5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50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"Обеспечение реализации государственной программы и прочие мероприятия в области образования"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9 512,6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9 333,6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849193"/>
              </p:ext>
            </p:extLst>
          </p:nvPr>
        </p:nvGraphicFramePr>
        <p:xfrm>
          <a:off x="4572000" y="2150841"/>
          <a:ext cx="4286250" cy="4556220"/>
        </p:xfrm>
        <a:graphic>
          <a:graphicData uri="http://schemas.openxmlformats.org/drawingml/2006/table">
            <a:tbl>
              <a:tblPr firstRow="1" bandRow="1"/>
              <a:tblGrid>
                <a:gridCol w="31432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715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708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Основные</a:t>
                      </a:r>
                      <a:r>
                        <a:rPr lang="ru-RU" sz="1100" baseline="0" dirty="0" smtClean="0"/>
                        <a:t> результаты: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733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Удельный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вес численности выпускников образовательных организаций профессионального образования очной формы обучения, трудоустроившихся в течение одного года после окончания обучения по полученной специальности (профессии), в общей их численности, %</a:t>
                      </a: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46,7 %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51,6 %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515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Доступность дошкольного образования (отношение численности детей 3 - 7 лет, которым предоставлена возможность получать услуги дошкольного образования, к численности детей в возрасте 3 - 7 лет, скорректированной на численность детей в возрасте 5 - 7 лет, обучающихся в школе), %</a:t>
                      </a: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100 %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100 %</a:t>
                      </a: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72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Отношение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среднего балла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ЕГЭ</a:t>
                      </a:r>
                      <a:r>
                        <a:rPr lang="ru-RU" sz="1000" b="0" i="0" u="none" strike="noStrike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(в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расчете на 1 предмет) в 10 процентах школ с лучшими результатами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ЕГЭ к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среднему баллу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ЕГЭ (в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расчете на 1 предмет) в 10 процентах школ с худшими результатами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ЕГЭ, 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2,1 %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1,6 %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65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Доля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детей, оставшихся без попечения родителей, переданных на воспитание в семьи граждан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РФ,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постоянно проживающих на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территории</a:t>
                      </a:r>
                      <a:r>
                        <a:rPr lang="ru-RU" sz="1000" b="0" i="0" u="none" strike="noStrike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РФ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(на усыновление (удочерение) и под опеку (попечительство)), в том числе по договору о приемной семье, %</a:t>
                      </a: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72,8 %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73,2 %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72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Удельный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вес численности молодых людей в возрасте от 14 до 30 лет, участвующих в деятельности молодежных общественных объединений, в общей численности молодых людей от 14 до 30 лет, %</a:t>
                      </a: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49,1 %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49,2 %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365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>
            <a:spLocks noGrp="1" noChangeArrowheads="1"/>
          </p:cNvSpPr>
          <p:nvPr>
            <p:ph type="title"/>
          </p:nvPr>
        </p:nvSpPr>
        <p:spPr>
          <a:xfrm>
            <a:off x="414338" y="285948"/>
            <a:ext cx="8229600" cy="615553"/>
          </a:xfrm>
          <a:extLst/>
        </p:spPr>
        <p:txBody>
          <a:bodyPr rtlCol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«Повышение эффективности деятельности органов местного самоуправления </a:t>
            </a:r>
            <a:r>
              <a:rPr lang="ru-RU" sz="1600" b="1" kern="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6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района на  2015-2020 </a:t>
            </a:r>
            <a:r>
              <a:rPr lang="ru-RU" sz="18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годы»</a:t>
            </a:r>
            <a:endParaRPr lang="ru-RU" sz="1800" kern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5" descr="Центр образования &quot;Инвайт&quot; приглашает архангельские НКО на обучение - Агентство социальной информации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857250"/>
            <a:ext cx="1511300" cy="1203325"/>
          </a:xfrm>
        </p:spPr>
      </p:pic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214563" y="1143000"/>
            <a:ext cx="6410325" cy="523875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kern="0" dirty="0" smtClean="0">
                <a:latin typeface="Times New Roman" pitchFamily="18" charset="0"/>
                <a:cs typeface="Times New Roman" pitchFamily="18" charset="0"/>
              </a:rPr>
              <a:t>Совершенствование деятельности органов местного самоуправления </a:t>
            </a:r>
            <a:r>
              <a:rPr lang="ru-RU" sz="1400" kern="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400" kern="0" dirty="0" smtClean="0">
                <a:latin typeface="Times New Roman" pitchFamily="18" charset="0"/>
                <a:cs typeface="Times New Roman" pitchFamily="18" charset="0"/>
              </a:rPr>
              <a:t> района и повышение качества управления</a:t>
            </a:r>
            <a:endParaRPr lang="ru-RU" sz="1400" kern="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054431"/>
              </p:ext>
            </p:extLst>
          </p:nvPr>
        </p:nvGraphicFramePr>
        <p:xfrm>
          <a:off x="357188" y="2143125"/>
          <a:ext cx="4000528" cy="2613466"/>
        </p:xfrm>
        <a:graphic>
          <a:graphicData uri="http://schemas.openxmlformats.org/drawingml/2006/table">
            <a:tbl>
              <a:tblPr firstRow="1" bandRow="1"/>
              <a:tblGrid>
                <a:gridCol w="24618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615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71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63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Расходы по государственной программе (млн.рублей):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План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Факт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17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Всего, в т.ч.: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b="1" dirty="0" smtClean="0"/>
                        <a:t>130 845,9</a:t>
                      </a:r>
                      <a:endParaRPr lang="ru-RU" sz="9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b="1" dirty="0" smtClean="0"/>
                        <a:t>127 098,2</a:t>
                      </a:r>
                      <a:endParaRPr lang="ru-RU" sz="9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206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«Повышение эффективности управления муниципальными финансами и муниципальным долгом </a:t>
                      </a:r>
                      <a:r>
                        <a:rPr lang="ru-RU" sz="9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Серышевского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района»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78 534,6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78 229,9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93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«Повышение эффективности использования государственного имущества Амурской области»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10 540,5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9 052,0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042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«Развитие муниципальной службы в </a:t>
                      </a:r>
                      <a:r>
                        <a:rPr lang="ru-RU" sz="9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Серышевском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районе»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41 656,8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39 816,3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557391"/>
              </p:ext>
            </p:extLst>
          </p:nvPr>
        </p:nvGraphicFramePr>
        <p:xfrm>
          <a:off x="4572000" y="2286000"/>
          <a:ext cx="4286250" cy="3164992"/>
        </p:xfrm>
        <a:graphic>
          <a:graphicData uri="http://schemas.openxmlformats.org/drawingml/2006/table">
            <a:tbl>
              <a:tblPr firstRow="1" bandRow="1"/>
              <a:tblGrid>
                <a:gridCol w="31432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715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617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Основные</a:t>
                      </a:r>
                      <a:r>
                        <a:rPr lang="ru-RU" sz="1100" baseline="0" dirty="0" smtClean="0"/>
                        <a:t> результаты: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28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Доля расходов областного бюджета, формируемых в рамках государственных программ, в общем объеме расходов областного бюджета без учета целевых безвозмездных поступлений, %</a:t>
                      </a: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96,8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96,3</a:t>
                      </a: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54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Доля используемых областных объектов в общем количестве областных объектов, 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99,1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99,1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09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Доля граждан, использующих механизм получения государственных и муниципальных услуг в электронной форме, 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87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Количество некоммерческих организаций на территории региона, ед.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940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960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540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Уровень производственного травматизма (численность пострадавших с утратой</a:t>
                      </a:r>
                      <a:r>
                        <a:rPr lang="ru-RU" sz="1000" b="0" i="0" u="none" strike="noStrike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трудоспособности на 1 рабочий день и более и со смертельным исходом в расчете на 1000 работающих)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1,98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1,98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1143000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муниципальным образованиям в 2017 году в рамках </a:t>
            </a:r>
            <a:r>
              <a:rPr lang="ru-RU" sz="1600" b="1" kern="0" dirty="0" smtClean="0">
                <a:latin typeface="Times New Roman" pitchFamily="18" charset="0"/>
                <a:cs typeface="Times New Roman" pitchFamily="18" charset="0"/>
              </a:rPr>
              <a:t>государственной программы «Повышение эффективности деятельности органов государственной власти и управления Амурской области на 2014-2020 годы»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19959059"/>
              </p:ext>
            </p:extLst>
          </p:nvPr>
        </p:nvGraphicFramePr>
        <p:xfrm>
          <a:off x="142844" y="2571744"/>
          <a:ext cx="5543560" cy="3643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4282" y="1428736"/>
            <a:ext cx="8715436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Создание условий для эффективного выполнения полномочий  органами местного самоуправления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72132" y="2571744"/>
            <a:ext cx="3429024" cy="26776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целях обеспечения сбалансированности и устойчивости бюджетной системы местным бюджетам в 2017 году перечислены:</a:t>
            </a:r>
          </a:p>
          <a:p>
            <a:pPr algn="just">
              <a:buFontTx/>
              <a:buChar char="-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дотация на сбалансированность муниципальных районов (городских округов) ;</a:t>
            </a:r>
          </a:p>
          <a:p>
            <a:pPr algn="just">
              <a:buFontTx/>
              <a:buChar char="-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дотация на выравнивание бюджетной обеспеченности поселений ;</a:t>
            </a:r>
          </a:p>
          <a:p>
            <a:pPr algn="just">
              <a:buFontTx/>
              <a:buChar char="-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дотация на выравнивание бюджетной обеспеченности муниципальных районов (городских округов)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774431"/>
              </p:ext>
            </p:extLst>
          </p:nvPr>
        </p:nvGraphicFramePr>
        <p:xfrm>
          <a:off x="357158" y="3000372"/>
          <a:ext cx="8429684" cy="1457325"/>
        </p:xfrm>
        <a:graphic>
          <a:graphicData uri="http://schemas.openxmlformats.org/drawingml/2006/table">
            <a:tbl>
              <a:tblPr/>
              <a:tblGrid>
                <a:gridCol w="12858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573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334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811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573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1444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858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497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Содержание ГКУ 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«</a:t>
                      </a:r>
                      <a:r>
                        <a:rPr lang="ru-RU" sz="1100" b="1" i="1" u="none" strike="noStrike" dirty="0" err="1" smtClean="0">
                          <a:solidFill>
                            <a:schemeClr val="tx2"/>
                          </a:solidFill>
                          <a:latin typeface="Calibri"/>
                        </a:rPr>
                        <a:t>Амурупрадор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» с учетом уплаты налога на имущество автомобильных дорог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Строительство и реконструкция автомобильных 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дорог </a:t>
                      </a:r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регионального 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значения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Содержание и ремонт автомобильных дорог  регионального 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значения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Субсидии муниципальным образованиям на местные дороги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Мероприятия по ликвидации чрезвычайных ситуаций и последствий стихийных бедствий - восстановление дорог после наводнения 2013 года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Капитальный ремонт автомобильных дорог регионального значения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42910" y="5223279"/>
          <a:ext cx="8072494" cy="1577340"/>
        </p:xfrm>
        <a:graphic>
          <a:graphicData uri="http://schemas.openxmlformats.org/drawingml/2006/table">
            <a:tbl>
              <a:tblPr/>
              <a:tblGrid>
                <a:gridCol w="17145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87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9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9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5732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5059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Завершены работы по строительству и реконструкции 35,2 км  дорог  по 11 объектам и 704,5 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пог.м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на 5 мостах . Выполнены проектные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работы 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для 24 объектов дорожного хозяйства.</a:t>
                      </a:r>
                    </a:p>
                    <a:p>
                      <a:pPr algn="ctr"/>
                      <a:endParaRPr lang="ru-RU" sz="1000" b="1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Отремонтировано 98,5 км дорог и 231,3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пог.м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мостов, обеспечено содержание 6204 км  автомобильных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дорог регионального значения.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Приведено в нормативное состояние  59,4 км дорог и 223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пог.м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искусственных сооружений,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восста-новлено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освещение на  11 км автомобильных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дорог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местного значения.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Восстановлено 736 км дорог, пострадавших в результате крупномасштабного наводнения, в т.ч. 429,1 км -  региональные дороги,  306,9 км  – местные дороги.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Проведен капитальный ремонт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16,8 км региональных дорог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Стрелка вправо с вырезом 6"/>
          <p:cNvSpPr/>
          <p:nvPr/>
        </p:nvSpPr>
        <p:spPr>
          <a:xfrm rot="5400000">
            <a:off x="1340412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с вырезом 7"/>
          <p:cNvSpPr/>
          <p:nvPr/>
        </p:nvSpPr>
        <p:spPr>
          <a:xfrm rot="5400000">
            <a:off x="4626560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с вырезом 8"/>
          <p:cNvSpPr/>
          <p:nvPr/>
        </p:nvSpPr>
        <p:spPr>
          <a:xfrm rot="5400000">
            <a:off x="2840610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с вырезом 9"/>
          <p:cNvSpPr/>
          <p:nvPr/>
        </p:nvSpPr>
        <p:spPr>
          <a:xfrm rot="5400000">
            <a:off x="6198196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с вырезом 10"/>
          <p:cNvSpPr/>
          <p:nvPr/>
        </p:nvSpPr>
        <p:spPr>
          <a:xfrm rot="5400000">
            <a:off x="7769832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42844" y="214290"/>
            <a:ext cx="8429684" cy="646331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Подпрограмма «Развитие сети автомобильных дорог общего пользования </a:t>
            </a:r>
            <a:r>
              <a:rPr kumimoji="0" lang="ru-RU" sz="180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kumimoji="0" lang="ru-RU" sz="180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района </a:t>
            </a:r>
            <a:r>
              <a:rPr kumimoji="0" lang="ru-RU" sz="1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2014-2020 годы»</a:t>
            </a:r>
            <a:endParaRPr kumimoji="0" lang="ru-RU" sz="1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0800000" flipV="1">
            <a:off x="1571604" y="1262662"/>
            <a:ext cx="6572296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Расходы дорожного фонда за 2017 год – всего </a:t>
            </a:r>
            <a:r>
              <a:rPr lang="ru-RU" sz="1600" b="1" i="1" dirty="0" smtClean="0">
                <a:solidFill>
                  <a:schemeClr val="accent6">
                    <a:lumMod val="75000"/>
                  </a:schemeClr>
                </a:solidFill>
              </a:rPr>
              <a:t> 6,7 </a:t>
            </a:r>
            <a:r>
              <a:rPr lang="ru-RU" sz="1600" b="1" dirty="0" err="1" smtClean="0">
                <a:solidFill>
                  <a:schemeClr val="accent6">
                    <a:lumMod val="75000"/>
                  </a:schemeClr>
                </a:solidFill>
              </a:rPr>
              <a:t>млн.рублей</a:t>
            </a:r>
            <a:endParaRPr lang="ru-RU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" name="Рисунок 13" descr="imag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1802" y="1714488"/>
            <a:ext cx="1071570" cy="1214446"/>
          </a:xfrm>
          <a:prstGeom prst="rect">
            <a:avLst/>
          </a:prstGeom>
        </p:spPr>
      </p:pic>
      <p:pic>
        <p:nvPicPr>
          <p:cNvPr id="15" name="Рисунок 14" descr="скачанные файлы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3042" y="1714488"/>
            <a:ext cx="1357322" cy="1214446"/>
          </a:xfrm>
          <a:prstGeom prst="rect">
            <a:avLst/>
          </a:prstGeom>
        </p:spPr>
      </p:pic>
      <p:pic>
        <p:nvPicPr>
          <p:cNvPr id="16" name="Рисунок 15" descr="2757a83f76ba618eec99d797fcf2ca0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15008" y="1714488"/>
            <a:ext cx="1785950" cy="1214446"/>
          </a:xfrm>
          <a:prstGeom prst="rect">
            <a:avLst/>
          </a:prstGeom>
        </p:spPr>
      </p:pic>
      <p:pic>
        <p:nvPicPr>
          <p:cNvPr id="17" name="Рисунок 16" descr="roadbuild-1280x87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72396" y="1714488"/>
            <a:ext cx="1285884" cy="1214446"/>
          </a:xfrm>
          <a:prstGeom prst="rect">
            <a:avLst/>
          </a:prstGeom>
        </p:spPr>
      </p:pic>
      <p:pic>
        <p:nvPicPr>
          <p:cNvPr id="18" name="Рисунок 17" descr="1408431495_dsc_67060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14810" y="1714488"/>
            <a:ext cx="1428760" cy="1214446"/>
          </a:xfrm>
          <a:prstGeom prst="rect">
            <a:avLst/>
          </a:prstGeom>
        </p:spPr>
      </p:pic>
      <p:pic>
        <p:nvPicPr>
          <p:cNvPr id="19" name="Рисунок 18" descr="отбор_проб3.JPG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85720" y="1714488"/>
            <a:ext cx="1285861" cy="121444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28662" y="4572008"/>
            <a:ext cx="7429552" cy="369332"/>
          </a:xfrm>
          <a:prstGeom prst="rect">
            <a:avLst/>
          </a:prstGeom>
          <a:solidFill>
            <a:srgbClr val="3399FF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Показатели исполнения по расходам дорожного фонда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krapivina\Desktop\1_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98296"/>
            <a:ext cx="2071702" cy="191632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500298" y="857232"/>
            <a:ext cx="4071966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Повышение качества жизни граждан отдельных категорий, проживающих в  </a:t>
            </a:r>
            <a:r>
              <a:rPr lang="ru-RU" sz="1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Серышевском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районе  Амурской области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00364" y="2214555"/>
            <a:ext cx="30003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u="sng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Расходы   за  </a:t>
            </a:r>
            <a:r>
              <a:rPr lang="ru-RU" sz="1400" b="1" u="sng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2017</a:t>
            </a:r>
            <a:r>
              <a:rPr lang="ru-RU" sz="1600" b="1" u="sng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год  сложились</a:t>
            </a:r>
            <a:endParaRPr lang="ru-RU" sz="1400" b="1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-214346" y="2071678"/>
          <a:ext cx="5072098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812713"/>
              </p:ext>
            </p:extLst>
          </p:nvPr>
        </p:nvGraphicFramePr>
        <p:xfrm>
          <a:off x="4643438" y="3071811"/>
          <a:ext cx="4286280" cy="3500461"/>
        </p:xfrm>
        <a:graphic>
          <a:graphicData uri="http://schemas.openxmlformats.org/drawingml/2006/table">
            <a:tbl>
              <a:tblPr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tblPr>
              <a:tblGrid>
                <a:gridCol w="36230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631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590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Основные результаты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12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Количество граждан, получивших услуги по социальному обслуживанию (чел.)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24 452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2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Доля семей с детьми, получивших меры социальной поддержки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196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Доля граждан, получивших меры социальной поддержки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782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Доля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доступных для инвалидов объектов в общем объеме объектов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(%)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" name="Рисунок 9" descr="right_head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3702" y="1138434"/>
            <a:ext cx="2286016" cy="1504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572560" cy="121444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2000" b="1" kern="0" dirty="0" smtClean="0">
                <a:latin typeface="Times New Roman" pitchFamily="18" charset="0"/>
                <a:cs typeface="Times New Roman" pitchFamily="18" charset="0"/>
              </a:rPr>
              <a:t>Муниципальная  программа  «Модернизация жилищно-коммунального комплекса, энергосбережение и повышение энергетической эффективности в </a:t>
            </a:r>
            <a:r>
              <a:rPr lang="ru-RU" sz="2000" b="1" kern="0" dirty="0" err="1" smtClean="0">
                <a:latin typeface="Times New Roman" pitchFamily="18" charset="0"/>
                <a:cs typeface="Times New Roman" pitchFamily="18" charset="0"/>
              </a:rPr>
              <a:t>Серышевском</a:t>
            </a:r>
            <a:r>
              <a:rPr lang="ru-RU" sz="2000" b="1" kern="0" dirty="0" smtClean="0">
                <a:latin typeface="Times New Roman" pitchFamily="18" charset="0"/>
                <a:cs typeface="Times New Roman" pitchFamily="18" charset="0"/>
              </a:rPr>
              <a:t> районе на 2017 - 2019 годы» за 2017 год</a:t>
            </a:r>
            <a:endParaRPr lang="zh-CN" altLang="en-US" sz="2000" b="1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571612"/>
            <a:ext cx="8286808" cy="71438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ru-RU" sz="1800" b="1" u="sng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программы:</a:t>
            </a:r>
            <a:r>
              <a:rPr lang="ru-RU" sz="1800" b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Повышение качества и надежности предоставления жилищно-коммунальных услуг, повышение качества жилищного обеспечения граждан</a:t>
            </a:r>
          </a:p>
          <a:p>
            <a:pPr algn="ctr">
              <a:buNone/>
            </a:pPr>
            <a:endParaRPr lang="ru-RU" sz="1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2643182"/>
            <a:ext cx="3500462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на жилищное хозяйство</a:t>
            </a: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29190" y="2643183"/>
            <a:ext cx="3786214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на коммунальное хозяйство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488" y="3500438"/>
            <a:ext cx="6286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 smtClean="0"/>
              <a:t>         </a:t>
            </a:r>
            <a:endParaRPr lang="ru-RU" sz="15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4500570"/>
            <a:ext cx="4500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/>
          </a:p>
        </p:txBody>
      </p:sp>
      <p:graphicFrame>
        <p:nvGraphicFramePr>
          <p:cNvPr id="13" name="Схема 12"/>
          <p:cNvGraphicFramePr/>
          <p:nvPr/>
        </p:nvGraphicFramePr>
        <p:xfrm>
          <a:off x="142844" y="3786190"/>
          <a:ext cx="3857652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4143372" y="3643314"/>
          <a:ext cx="1714512" cy="2857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030" name="Picture 6" descr="http://gkhinsider.ru/wp-content/uploads/may-zakonyi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2910" y="5000636"/>
            <a:ext cx="3000396" cy="1857364"/>
          </a:xfrm>
          <a:prstGeom prst="rect">
            <a:avLst/>
          </a:prstGeom>
          <a:noFill/>
        </p:spPr>
      </p:pic>
      <p:pic>
        <p:nvPicPr>
          <p:cNvPr id="1034" name="Picture 10" descr="http://zhkhacker.ru/wp-content/uploads/2012/08/Corbis-42-32355776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-4572064" y="857232"/>
            <a:ext cx="3929058" cy="1071570"/>
          </a:xfrm>
          <a:prstGeom prst="rect">
            <a:avLst/>
          </a:prstGeom>
          <a:noFill/>
        </p:spPr>
      </p:pic>
      <p:sp>
        <p:nvSpPr>
          <p:cNvPr id="20" name="Стрелка вниз 19"/>
          <p:cNvSpPr/>
          <p:nvPr/>
        </p:nvSpPr>
        <p:spPr>
          <a:xfrm>
            <a:off x="2143108" y="3357562"/>
            <a:ext cx="71438" cy="428628"/>
          </a:xfrm>
          <a:prstGeom prst="downArrow">
            <a:avLst/>
          </a:prstGeom>
          <a:solidFill>
            <a:srgbClr val="FFFF99"/>
          </a:solidFill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Стрелка вниз 20"/>
          <p:cNvSpPr/>
          <p:nvPr/>
        </p:nvSpPr>
        <p:spPr>
          <a:xfrm rot="1770884">
            <a:off x="5317753" y="3309372"/>
            <a:ext cx="72692" cy="46672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99"/>
          </a:solidFill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1" name="Стрелка вниз 30"/>
          <p:cNvSpPr/>
          <p:nvPr/>
        </p:nvSpPr>
        <p:spPr>
          <a:xfrm rot="279401">
            <a:off x="6623925" y="3360360"/>
            <a:ext cx="88601" cy="483605"/>
          </a:xfrm>
          <a:prstGeom prst="downArrow">
            <a:avLst>
              <a:gd name="adj1" fmla="val 50000"/>
              <a:gd name="adj2" fmla="val 51958"/>
            </a:avLst>
          </a:prstGeom>
          <a:solidFill>
            <a:srgbClr val="FFFF99"/>
          </a:solidFill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2" name="Стрелка вниз 31"/>
          <p:cNvSpPr/>
          <p:nvPr/>
        </p:nvSpPr>
        <p:spPr>
          <a:xfrm rot="21197667" flipH="1">
            <a:off x="7933485" y="3346301"/>
            <a:ext cx="70949" cy="51332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99"/>
          </a:solidFill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000760" y="3857628"/>
            <a:ext cx="1357322" cy="25717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Снижен износ объектов коммунальной инфраструктуры до уровня  55%  за счет  предоставления финансовой помощи органам местного самоуправления в сумме 365,1 млн.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руб.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572396" y="3857628"/>
            <a:ext cx="1357290" cy="25717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 Содействие в укреплении финансовой устойчивости организаций ЖКХ за счет оказания  им  государственной поддержки в сумме   1 203,2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8429652" cy="500066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программа «Развитие и сохранение культуры и искусства  на 2014-2020 годы»</a:t>
            </a:r>
            <a:endParaRPr lang="zh-CN" altLang="en-US" sz="1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1736" y="1142984"/>
            <a:ext cx="6215106" cy="7386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 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Обеспечение прав граждан на культурную деятельность и свободный доступ к ценностям культуры и искусства, а также сохранение национальной самобытности народов</a:t>
            </a:r>
            <a:endParaRPr lang="ru-RU" sz="1400" i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85720" y="2571744"/>
          <a:ext cx="4286280" cy="321471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0003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83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Расходы по программе,  (</a:t>
                      </a:r>
                      <a:r>
                        <a:rPr lang="ru-RU" sz="1400" b="0" dirty="0" smtClean="0"/>
                        <a:t>млн.рублей)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983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Всего,</a:t>
                      </a:r>
                    </a:p>
                    <a:p>
                      <a:r>
                        <a:rPr lang="ru-RU" sz="1100" dirty="0" smtClean="0"/>
                        <a:t>в том числе: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331,9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309,2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012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Профессиональное искусство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111,1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105,4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942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Народное творчество и досуговая деятельность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32,2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23,8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495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Архивное дело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16,8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16,3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Историко-культурное наследие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36,</a:t>
                      </a:r>
                      <a:r>
                        <a:rPr lang="en-US" sz="1200" dirty="0" smtClean="0"/>
                        <a:t>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35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Библиотечное обслуживание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48,5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47,8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3356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Мероприятия в сфере культуры и искусства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28,6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28,4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929190" y="2552095"/>
          <a:ext cx="4071966" cy="3234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7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43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858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1159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Основные</a:t>
                      </a:r>
                      <a:r>
                        <a:rPr lang="ru-RU" sz="1400" b="1" baseline="0" dirty="0" smtClean="0"/>
                        <a:t> результаты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34384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Удельный вес населения Амурской области, посещающего театрально зрелищные, концертные мероприятия, в общей численности населения, в процентах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20,67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32,4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1728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Доля населения Амурской области, охваченного музейным обслуживанием, в процентах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58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60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13001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Доля населения Амурской области, охваченного библиотечным обслуживанием, в процентах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4,2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7552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Объем архивных фондов, ед. хранения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720500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720500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52" name="Picture 4" descr="L:\J\403.Отдел_соц_сферы\ПРОЕКТ Бюджета НА 2015-2017 г\БЮДЖЕТ для НАРОДА\танец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19" y="928670"/>
            <a:ext cx="2228017" cy="1500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297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515352" cy="500066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«Развитие физической культуры и спорта на 2014-2020 годы»</a:t>
            </a:r>
            <a:endParaRPr lang="zh-CN" altLang="en-US" sz="1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4546" y="1000108"/>
            <a:ext cx="6215106" cy="7386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 :</a:t>
            </a:r>
            <a:r>
              <a:rPr lang="ru-RU" sz="1400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условий, обеспечивающих возможность гражданам систематически заниматься физической культурой и спортом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2" y="2285047"/>
          <a:ext cx="4286280" cy="428817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0003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83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Расходы по программе,  (</a:t>
                      </a:r>
                      <a:r>
                        <a:rPr lang="ru-RU" sz="1400" b="0" dirty="0" smtClean="0"/>
                        <a:t>млн.рублей</a:t>
                      </a:r>
                      <a:r>
                        <a:rPr lang="ru-RU" sz="1200" b="0" dirty="0" smtClean="0"/>
                        <a:t>)</a:t>
                      </a:r>
                      <a:endParaRPr lang="ru-RU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983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Всего,</a:t>
                      </a:r>
                    </a:p>
                    <a:p>
                      <a:r>
                        <a:rPr lang="ru-RU" sz="1050" dirty="0" smtClean="0"/>
                        <a:t>в том числе: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/>
                        <a:t>203,7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197,6</a:t>
                      </a:r>
                    </a:p>
                    <a:p>
                      <a:pPr algn="r"/>
                      <a:endParaRPr lang="ru-RU" sz="12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2206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Обеспечение деятельности ГАУ "Областного центра развития спорта"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109,2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104,8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86763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Совершенствование материально-технической базы для занятий физической культурой и спортом в муниципальных образованиях области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5,5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5,5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244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Проведение областных смотров конкурсов и всероссийских массовых спортивных соревнований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0,7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0086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Осуществление единовременных выплат амурским спортсменам и их тренерам за высокие спортивные достижения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0,9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0,9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86763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Адресная финансовая поддержка спортивных организаций, осуществляющих подготовку спортивного резерва для сборных команд Российской Федерации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7,5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7,5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929190" y="2285992"/>
          <a:ext cx="4000528" cy="4202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2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43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22161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Основные</a:t>
                      </a:r>
                      <a:r>
                        <a:rPr lang="ru-RU" sz="1400" b="1" baseline="0" dirty="0" smtClean="0"/>
                        <a:t> результаты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06599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Доля населения Амурской области, систематически занимающегося физической культурой и спортом, в процентах</a:t>
                      </a:r>
                    </a:p>
                    <a:p>
                      <a:pPr algn="l"/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/>
                        <a:t>14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16,3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41465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Доля населения Амурской области с ограниченными возможностями здоровья и инвалидов, систематически занимающихся физической культурой и спортом, в общей численности данной категории населения области, в процентах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2,5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2,5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66055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Обеспеченность населения Амурской области спортивными сооружениями на 100 тыс. населения, ед.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261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280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66055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победителей и призеров чемпионатов, кубков, первенств мира, Европы, России, чел.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25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50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" name="Picture 3" descr="L:\J\403.Отдел_соц_сферы\ПРОЕКТ Бюджета НА 2015-2017 г\БЮДЖЕТ для НАРОДА\физ-ра логотип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3" y="857232"/>
            <a:ext cx="1857387" cy="13383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9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582594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Контактная информация: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Финансового управления администрации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района Амурской области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571612"/>
            <a:ext cx="8358246" cy="311468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Адрес: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Амурская область,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. Серышево, Ленина ул., 7, 675355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Телефон: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(41642) 21-334, 21-587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Факс: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(41642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21-334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Е-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mail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2"/>
              </a:rPr>
              <a:t>serfin.amur@mail.ru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Website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3"/>
              </a:rPr>
              <a:t>http://admser.ru/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3"/>
              </a:rPr>
              <a:t>финансы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15436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за 2017 год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2000240"/>
            <a:ext cx="1571636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2714620"/>
            <a:ext cx="1428760" cy="857256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/>
              <a:t>861,3 </a:t>
            </a:r>
          </a:p>
          <a:p>
            <a:pPr algn="ctr"/>
            <a:r>
              <a:rPr lang="ru-RU" sz="1900" b="1" dirty="0" smtClean="0"/>
              <a:t>млн. руб.</a:t>
            </a:r>
            <a:endParaRPr lang="ru-RU" sz="19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43174" y="2000240"/>
            <a:ext cx="1643074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бюджеты поселений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86050" y="2786058"/>
            <a:ext cx="1357322" cy="78581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27,2 </a:t>
            </a:r>
          </a:p>
          <a:p>
            <a:pPr algn="ctr"/>
            <a:r>
              <a:rPr lang="ru-RU" b="1" dirty="0" smtClean="0"/>
              <a:t>млрд. руб.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214414" y="1428736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57752" y="2000240"/>
            <a:ext cx="1571636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29190" y="2786058"/>
            <a:ext cx="1428760" cy="78581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/>
              <a:t>55,2 </a:t>
            </a:r>
          </a:p>
          <a:p>
            <a:pPr algn="ctr"/>
            <a:r>
              <a:rPr lang="ru-RU" sz="1900" b="1" dirty="0" smtClean="0"/>
              <a:t>млрд. руб.</a:t>
            </a:r>
            <a:endParaRPr lang="ru-RU" sz="19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786578" y="2000240"/>
            <a:ext cx="1571636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бюджеты поселений</a:t>
            </a:r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6858016" y="2786058"/>
            <a:ext cx="1428760" cy="78581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29,6 </a:t>
            </a:r>
          </a:p>
          <a:p>
            <a:pPr algn="ctr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млрд. руб.</a:t>
            </a:r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57752" y="1428736"/>
            <a:ext cx="3357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Выгнутая вправо стрелка 14"/>
          <p:cNvSpPr/>
          <p:nvPr/>
        </p:nvSpPr>
        <p:spPr>
          <a:xfrm rot="5400000">
            <a:off x="4071935" y="2786061"/>
            <a:ext cx="857254" cy="2714644"/>
          </a:xfrm>
          <a:prstGeom prst="curvedLeftArrow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43306" y="3714752"/>
            <a:ext cx="2071702" cy="71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19,4 млрд. руб. (МБТ*)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42910" y="4714884"/>
            <a:ext cx="3643338" cy="1214446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Доходы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консолидированного бюджета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28662" y="5357826"/>
            <a:ext cx="3143272" cy="500066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53,8 млрд. руб.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857752" y="4714884"/>
            <a:ext cx="3643338" cy="1214446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Расходы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консолидированного бюджета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286380" y="5429264"/>
            <a:ext cx="3000396" cy="42862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65,4 млрд. руб.</a:t>
            </a:r>
            <a:endParaRPr lang="ru-RU" sz="2000" b="1" dirty="0"/>
          </a:p>
        </p:txBody>
      </p:sp>
      <p:sp>
        <p:nvSpPr>
          <p:cNvPr id="21" name="Стрелка вниз 20"/>
          <p:cNvSpPr/>
          <p:nvPr/>
        </p:nvSpPr>
        <p:spPr>
          <a:xfrm>
            <a:off x="1857356" y="3714752"/>
            <a:ext cx="1214446" cy="928694"/>
          </a:xfrm>
          <a:prstGeom prst="downArrow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6072198" y="3714752"/>
            <a:ext cx="1143008" cy="928694"/>
          </a:xfrm>
          <a:prstGeom prst="downArrow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14282" y="6000768"/>
            <a:ext cx="8643998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межбюджетные трансферты местным бюджетам (МБТ)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Дефицит консолидированного бюджета составил 11,6 млрд.руб.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72547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Виды финансовой помощи    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97840" y="274638"/>
            <a:ext cx="7776864" cy="121014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</a:rPr>
              <a:t>В </a:t>
            </a:r>
            <a:r>
              <a:rPr lang="ru-RU" sz="2000" b="1" i="1" dirty="0">
                <a:solidFill>
                  <a:schemeClr val="tx1"/>
                </a:solidFill>
              </a:rPr>
              <a:t>2017 году из районного </a:t>
            </a:r>
            <a:r>
              <a:rPr lang="ru-RU" sz="2000" b="1" i="1" dirty="0" smtClean="0">
                <a:solidFill>
                  <a:schemeClr val="tx1"/>
                </a:solidFill>
              </a:rPr>
              <a:t>бюджета </a:t>
            </a:r>
            <a:r>
              <a:rPr lang="ru-RU" sz="2000" b="1" i="1" dirty="0">
                <a:solidFill>
                  <a:schemeClr val="tx1"/>
                </a:solidFill>
              </a:rPr>
              <a:t>бюджетам поселений </a:t>
            </a:r>
            <a:r>
              <a:rPr lang="ru-RU" sz="2000" b="1" i="1" dirty="0" smtClean="0">
                <a:solidFill>
                  <a:schemeClr val="tx1"/>
                </a:solidFill>
              </a:rPr>
              <a:t>была оказана финансовая помощь  на сумму </a:t>
            </a:r>
            <a:r>
              <a:rPr lang="ru-RU" sz="2000" b="1" i="1" u="sng" dirty="0" smtClean="0">
                <a:solidFill>
                  <a:schemeClr val="tx1"/>
                </a:solidFill>
              </a:rPr>
              <a:t>69,2 млн. рублей</a:t>
            </a:r>
            <a:endParaRPr lang="ru-RU" sz="2000" b="1" i="1" u="sng" dirty="0">
              <a:solidFill>
                <a:schemeClr val="tx1"/>
              </a:solidFill>
            </a:endParaRPr>
          </a:p>
        </p:txBody>
      </p:sp>
      <p:sp>
        <p:nvSpPr>
          <p:cNvPr id="15" name="Объект 14"/>
          <p:cNvSpPr>
            <a:spLocks noGrp="1"/>
          </p:cNvSpPr>
          <p:nvPr>
            <p:ph idx="1"/>
          </p:nvPr>
        </p:nvSpPr>
        <p:spPr>
          <a:xfrm>
            <a:off x="1475656" y="1628800"/>
            <a:ext cx="2746648" cy="2332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defRPr/>
            </a:pP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Дотации на выравнивание бюджетной обеспеченности бюджетов поселений </a:t>
            </a:r>
          </a:p>
          <a:p>
            <a:pPr algn="ctr">
              <a:defRPr/>
            </a:pPr>
            <a:r>
              <a:rPr lang="ru-RU" sz="1600" b="1" i="1" u="sng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35,0 млн. руб.</a:t>
            </a:r>
          </a:p>
        </p:txBody>
      </p:sp>
      <p:sp>
        <p:nvSpPr>
          <p:cNvPr id="17" name="Объект 14"/>
          <p:cNvSpPr txBox="1">
            <a:spLocks/>
          </p:cNvSpPr>
          <p:nvPr/>
        </p:nvSpPr>
        <p:spPr>
          <a:xfrm>
            <a:off x="4611797" y="1630076"/>
            <a:ext cx="2746648" cy="2332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Иные межбюджетные трансферты на покрытие первоочередных расходов бюджетов поселений </a:t>
            </a:r>
          </a:p>
          <a:p>
            <a:pPr algn="ctr">
              <a:defRPr/>
            </a:pPr>
            <a:r>
              <a:rPr lang="ru-RU" sz="1600" b="1" i="1" u="sng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34,2 млн.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Savina\Рабочий стол\Яна Савина\СИМВОЛИКА\ДФО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3636497" cy="4699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6000760" y="1643050"/>
          <a:ext cx="2857520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3786182" y="1857364"/>
            <a:ext cx="218252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Сахалинская область</a:t>
            </a:r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4429124" y="2285992"/>
            <a:ext cx="15533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Чукотский АО</a:t>
            </a:r>
          </a:p>
        </p:txBody>
      </p:sp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3786182" y="2786058"/>
            <a:ext cx="21930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Магаданская область</a:t>
            </a: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3357554" y="3214686"/>
            <a:ext cx="268752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Республика САХА (Якутия)</a:t>
            </a: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3857620" y="3571876"/>
            <a:ext cx="212721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Камчатский край</a:t>
            </a: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4000496" y="4071942"/>
            <a:ext cx="19164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Хабаровский край</a:t>
            </a: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4000496" y="4572008"/>
            <a:ext cx="18788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 lang="ru-RU" sz="1600" b="1" i="0" u="none" strike="noStrike" kern="1200" baseline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defRPr>
            </a:pPr>
            <a:r>
              <a:rPr lang="ru-RU" altLang="zh-CN" sz="1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Амурская область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714744" y="4500570"/>
            <a:ext cx="3428998" cy="500063"/>
          </a:xfrm>
          <a:prstGeom prst="rect">
            <a:avLst/>
          </a:prstGeom>
          <a:noFill/>
          <a:ln w="19050" cmpd="sng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786182" y="5000636"/>
            <a:ext cx="20002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Приморский край</a:t>
            </a: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4143372" y="5429264"/>
            <a:ext cx="152432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Еврейская АО</a:t>
            </a:r>
          </a:p>
        </p:txBody>
      </p:sp>
      <p:sp>
        <p:nvSpPr>
          <p:cNvPr id="18" name="TextBox 11"/>
          <p:cNvSpPr txBox="1">
            <a:spLocks noChangeArrowheads="1"/>
          </p:cNvSpPr>
          <p:nvPr/>
        </p:nvSpPr>
        <p:spPr bwMode="auto">
          <a:xfrm>
            <a:off x="214282" y="285728"/>
            <a:ext cx="835821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altLang="zh-CN" sz="24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Амурская область по итогам 2014 года занимает </a:t>
            </a:r>
          </a:p>
          <a:p>
            <a:pPr algn="ctr">
              <a:spcBef>
                <a:spcPct val="0"/>
              </a:spcBef>
              <a:defRPr/>
            </a:pPr>
            <a:r>
              <a:rPr lang="ru-RU" altLang="zh-CN" sz="24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7 место по ДФО по доходам в расчете на 1 жителя</a:t>
            </a: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3786182" y="1357298"/>
            <a:ext cx="46434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Доходы в расчете на 1 жителя, (тыс.руб.) 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20141"/>
            <a:ext cx="692696" cy="7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20141"/>
            <a:ext cx="692696" cy="7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Градация субъектов Российской Федерации по уровню расходов на одного жителя за 2014 год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Содержимое 14"/>
          <p:cNvGraphicFramePr>
            <a:graphicFrameLocks noGrp="1"/>
          </p:cNvGraphicFramePr>
          <p:nvPr>
            <p:ph idx="1"/>
          </p:nvPr>
        </p:nvGraphicFramePr>
        <p:xfrm>
          <a:off x="142844" y="1357302"/>
          <a:ext cx="9001155" cy="478634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5716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145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30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8588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4300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001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4297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239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Расходы на 1 жителя за 2014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</a:p>
                  </a:txBody>
                  <a:tcPr marL="8984" marR="8984" marT="898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Субъекты РФ, примеры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Количество субъектов Российской Федерации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2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расходам на социальное обеспечение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по расходам на национальную экономику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по расходам  на жилищно-коммунальное </a:t>
                      </a: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хозяйство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по расходам на образование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по расходам на здравоохранение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9500">
                <a:tc rowSpan="5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1. от 113 до 20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тыс.руб.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Ненецкий АО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9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Сахалинская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Магаданская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9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Республика Саха (Якутия)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55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Чукотский автономный округ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1474">
                <a:tc rowSpan="4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2. от 20 до 10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тыс.руб.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г. Москва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Амурская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75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Хабаровский край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12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г. Санкт-Петербург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51474">
                <a:tc rowSpan="5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3. 10 до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0,8тыс.руб.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Ленинградская обл.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Ульяновская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Пензенская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Брянская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Тамбовская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00043"/>
            <a:ext cx="8929718" cy="492922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6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Спасибо за  внимание!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17_Presentation11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117_Presentation11</Template>
  <TotalTime>8066</TotalTime>
  <Words>2492</Words>
  <Application>Microsoft Office PowerPoint</Application>
  <PresentationFormat>Экран (4:3)</PresentationFormat>
  <Paragraphs>479</Paragraphs>
  <Slides>27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117_Presentation11</vt:lpstr>
      <vt:lpstr>Презентация PowerPoint</vt:lpstr>
      <vt:lpstr>Уважаемые жители Серышевского района!</vt:lpstr>
      <vt:lpstr>Основные характеристики Серышевского района</vt:lpstr>
      <vt:lpstr>Основные понятия</vt:lpstr>
      <vt:lpstr>Структура бюджетной системы Российской Федерации </vt:lpstr>
      <vt:lpstr>Какие бюджеты формируются  на территории Серышевского района?</vt:lpstr>
      <vt:lpstr>Исполнение районного бюджета за 2017 год, млн. рублей</vt:lpstr>
      <vt:lpstr>Доходы районного бюджета в 2017 году</vt:lpstr>
      <vt:lpstr>Презентация PowerPoint</vt:lpstr>
      <vt:lpstr>ДИНАМИКА  ДОХОДОВ  РАЙОННОГО БЮДЖЕТА В 2017 ГОДУ</vt:lpstr>
      <vt:lpstr>Структура расходов областного бюджета по функциональной классификации, млн. руб.</vt:lpstr>
      <vt:lpstr>Анализ исполнения расходов по функциональной классификации за 2017 год, млн.рублей</vt:lpstr>
      <vt:lpstr>Расходы бюджета по муниципальным программам </vt:lpstr>
      <vt:lpstr>Муниципальная программа «Развитие образования  Серышевского района на 2014-2020 годы»</vt:lpstr>
      <vt:lpstr>Муниципальная программа «Повышение эффективности деятельности органов местного самоуправления Серышевского района на  2015-2020 годы»</vt:lpstr>
      <vt:lpstr>Межбюджетные трансферты муниципальным образованиям в 2017 году в рамках государственной программы «Повышение эффективности деятельности органов государственной власти и управления Амурской области на 2014-2020 годы»</vt:lpstr>
      <vt:lpstr>Презентация PowerPoint</vt:lpstr>
      <vt:lpstr>Презентация PowerPoint</vt:lpstr>
      <vt:lpstr>Муниципальная  программа  «Модернизация жилищно-коммунального комплекса, энергосбережение и повышение энергетической эффективности в Серышевском районе на 2017 - 2019 годы» за 2017 год</vt:lpstr>
      <vt:lpstr>Муниципальная программа «Развитие и сохранение культуры и искусства  на 2014-2020 годы»</vt:lpstr>
      <vt:lpstr>Муниципальная программа «Развитие физической культуры и спорта на 2014-2020 годы»</vt:lpstr>
      <vt:lpstr>Контактная информация: Финансового управления администрации Серышевского района Амурской области</vt:lpstr>
      <vt:lpstr>Межбюджетные трансферты за 2017 год</vt:lpstr>
      <vt:lpstr>Виды финансовой помощи     </vt:lpstr>
      <vt:lpstr>Презентация PowerPoint</vt:lpstr>
      <vt:lpstr>Градация субъектов Российской Федерации по уровню расходов на одного жителя за 2014 год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>IT</dc:subject>
  <dc:creator>Сокол Е.А.</dc:creator>
  <cp:keywords>free, PowerPoint template, download, PPT template, PowerPoint templates, slideshow template, POT, POTX, Power Point template, slide show template, festival, IT, IT PowerPoint template</cp:keywords>
  <dc:description>Made by Moyea Software. To find more free PowerPoint templates, please visit http://www.dvd-ppt-slideshow.com/powerpoint-knowledge/powerpoint-templates.html</dc:description>
  <cp:lastModifiedBy>СУФД</cp:lastModifiedBy>
  <cp:revision>575</cp:revision>
  <cp:lastPrinted>2015-04-22T08:37:37Z</cp:lastPrinted>
  <dcterms:created xsi:type="dcterms:W3CDTF">2015-04-22T03:26:09Z</dcterms:created>
  <dcterms:modified xsi:type="dcterms:W3CDTF">2019-02-26T05:05:47Z</dcterms:modified>
  <cp:category>PowerPoint template, IT</cp:category>
</cp:coreProperties>
</file>